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260" r:id="rId2"/>
    <p:sldId id="288" r:id="rId3"/>
    <p:sldId id="327" r:id="rId4"/>
    <p:sldId id="328" r:id="rId5"/>
    <p:sldId id="329" r:id="rId6"/>
    <p:sldId id="351" r:id="rId7"/>
    <p:sldId id="352" r:id="rId8"/>
    <p:sldId id="353" r:id="rId9"/>
    <p:sldId id="355" r:id="rId10"/>
    <p:sldId id="382" r:id="rId11"/>
    <p:sldId id="354" r:id="rId12"/>
    <p:sldId id="380" r:id="rId13"/>
    <p:sldId id="381" r:id="rId14"/>
    <p:sldId id="384" r:id="rId15"/>
    <p:sldId id="319" r:id="rId16"/>
    <p:sldId id="404" r:id="rId17"/>
    <p:sldId id="406" r:id="rId18"/>
    <p:sldId id="407" r:id="rId19"/>
    <p:sldId id="410" r:id="rId20"/>
    <p:sldId id="408" r:id="rId21"/>
    <p:sldId id="414" r:id="rId22"/>
    <p:sldId id="415" r:id="rId23"/>
    <p:sldId id="412" r:id="rId24"/>
    <p:sldId id="413" r:id="rId25"/>
    <p:sldId id="416" r:id="rId26"/>
    <p:sldId id="403" r:id="rId27"/>
    <p:sldId id="356" r:id="rId28"/>
    <p:sldId id="311" r:id="rId29"/>
    <p:sldId id="438" r:id="rId30"/>
    <p:sldId id="357" r:id="rId31"/>
    <p:sldId id="358" r:id="rId32"/>
    <p:sldId id="359" r:id="rId33"/>
    <p:sldId id="360" r:id="rId34"/>
    <p:sldId id="361" r:id="rId35"/>
    <p:sldId id="362" r:id="rId36"/>
    <p:sldId id="363" r:id="rId37"/>
    <p:sldId id="364" r:id="rId38"/>
    <p:sldId id="386" r:id="rId39"/>
    <p:sldId id="365" r:id="rId40"/>
    <p:sldId id="378" r:id="rId41"/>
    <p:sldId id="367" r:id="rId42"/>
    <p:sldId id="366" r:id="rId43"/>
    <p:sldId id="385" r:id="rId44"/>
    <p:sldId id="348" r:id="rId45"/>
    <p:sldId id="349" r:id="rId46"/>
    <p:sldId id="387" r:id="rId47"/>
    <p:sldId id="388" r:id="rId48"/>
    <p:sldId id="390" r:id="rId49"/>
    <p:sldId id="391" r:id="rId50"/>
    <p:sldId id="426" r:id="rId51"/>
    <p:sldId id="394" r:id="rId52"/>
    <p:sldId id="393" r:id="rId53"/>
    <p:sldId id="314" r:id="rId54"/>
    <p:sldId id="392" r:id="rId55"/>
    <p:sldId id="322" r:id="rId56"/>
    <p:sldId id="317" r:id="rId57"/>
    <p:sldId id="398" r:id="rId58"/>
    <p:sldId id="323" r:id="rId59"/>
    <p:sldId id="399" r:id="rId60"/>
    <p:sldId id="400" r:id="rId61"/>
    <p:sldId id="434" r:id="rId62"/>
    <p:sldId id="303" r:id="rId63"/>
    <p:sldId id="324" r:id="rId64"/>
    <p:sldId id="401" r:id="rId65"/>
    <p:sldId id="325" r:id="rId66"/>
    <p:sldId id="402" r:id="rId67"/>
    <p:sldId id="435" r:id="rId68"/>
    <p:sldId id="436" r:id="rId69"/>
    <p:sldId id="427" r:id="rId70"/>
    <p:sldId id="428" r:id="rId71"/>
    <p:sldId id="430" r:id="rId72"/>
    <p:sldId id="431" r:id="rId73"/>
    <p:sldId id="432" r:id="rId74"/>
    <p:sldId id="433" r:id="rId75"/>
    <p:sldId id="437" r:id="rId76"/>
    <p:sldId id="301" r:id="rId77"/>
    <p:sldId id="425" r:id="rId78"/>
    <p:sldId id="417" r:id="rId79"/>
    <p:sldId id="418" r:id="rId80"/>
    <p:sldId id="419" r:id="rId81"/>
    <p:sldId id="420" r:id="rId82"/>
    <p:sldId id="421" r:id="rId83"/>
    <p:sldId id="422" r:id="rId84"/>
    <p:sldId id="423" r:id="rId85"/>
    <p:sldId id="424"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27"/>
            <p14:sldId id="328"/>
            <p14:sldId id="329"/>
            <p14:sldId id="351"/>
            <p14:sldId id="352"/>
            <p14:sldId id="353"/>
            <p14:sldId id="355"/>
            <p14:sldId id="382"/>
            <p14:sldId id="354"/>
            <p14:sldId id="380"/>
            <p14:sldId id="381"/>
            <p14:sldId id="384"/>
            <p14:sldId id="319"/>
            <p14:sldId id="404"/>
            <p14:sldId id="406"/>
            <p14:sldId id="407"/>
            <p14:sldId id="410"/>
            <p14:sldId id="408"/>
            <p14:sldId id="414"/>
            <p14:sldId id="415"/>
            <p14:sldId id="412"/>
            <p14:sldId id="413"/>
            <p14:sldId id="416"/>
            <p14:sldId id="403"/>
            <p14:sldId id="356"/>
            <p14:sldId id="311"/>
            <p14:sldId id="438"/>
            <p14:sldId id="357"/>
            <p14:sldId id="358"/>
            <p14:sldId id="359"/>
            <p14:sldId id="360"/>
            <p14:sldId id="361"/>
            <p14:sldId id="362"/>
            <p14:sldId id="363"/>
            <p14:sldId id="364"/>
            <p14:sldId id="386"/>
            <p14:sldId id="365"/>
            <p14:sldId id="378"/>
            <p14:sldId id="367"/>
            <p14:sldId id="366"/>
            <p14:sldId id="385"/>
            <p14:sldId id="348"/>
            <p14:sldId id="349"/>
            <p14:sldId id="387"/>
            <p14:sldId id="388"/>
            <p14:sldId id="390"/>
            <p14:sldId id="391"/>
            <p14:sldId id="426"/>
            <p14:sldId id="394"/>
            <p14:sldId id="393"/>
            <p14:sldId id="314"/>
            <p14:sldId id="392"/>
            <p14:sldId id="322"/>
            <p14:sldId id="317"/>
            <p14:sldId id="398"/>
            <p14:sldId id="323"/>
            <p14:sldId id="399"/>
            <p14:sldId id="400"/>
            <p14:sldId id="434"/>
            <p14:sldId id="303"/>
            <p14:sldId id="324"/>
            <p14:sldId id="401"/>
            <p14:sldId id="325"/>
            <p14:sldId id="402"/>
            <p14:sldId id="435"/>
            <p14:sldId id="436"/>
            <p14:sldId id="427"/>
            <p14:sldId id="428"/>
            <p14:sldId id="430"/>
            <p14:sldId id="431"/>
            <p14:sldId id="432"/>
            <p14:sldId id="433"/>
            <p14:sldId id="437"/>
            <p14:sldId id="301"/>
            <p14:sldId id="425"/>
            <p14:sldId id="417"/>
            <p14:sldId id="418"/>
            <p14:sldId id="419"/>
            <p14:sldId id="420"/>
            <p14:sldId id="421"/>
            <p14:sldId id="422"/>
            <p14:sldId id="423"/>
            <p14:sldId id="424"/>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A52B"/>
    <a:srgbClr val="63666A"/>
    <a:srgbClr val="BBBCBC"/>
    <a:srgbClr val="041E42"/>
    <a:srgbClr val="003D81"/>
    <a:srgbClr val="9CA09C"/>
    <a:srgbClr val="4A4C4D"/>
    <a:srgbClr val="00A4CC"/>
    <a:srgbClr val="011B39"/>
    <a:srgbClr val="003D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4" autoAdjust="0"/>
    <p:restoredTop sz="67239" autoAdjust="0"/>
  </p:normalViewPr>
  <p:slideViewPr>
    <p:cSldViewPr snapToGrid="0" snapToObjects="1">
      <p:cViewPr varScale="1">
        <p:scale>
          <a:sx n="79" d="100"/>
          <a:sy n="79" d="100"/>
        </p:scale>
        <p:origin x="247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10/19/23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10/19/23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15</a:t>
            </a:fld>
            <a:endParaRPr lang="en-US"/>
          </a:p>
        </p:txBody>
      </p:sp>
    </p:spTree>
    <p:extLst>
      <p:ext uri="{BB962C8B-B14F-4D97-AF65-F5344CB8AC3E}">
        <p14:creationId xmlns:p14="http://schemas.microsoft.com/office/powerpoint/2010/main" val="843163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371283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17</a:t>
            </a:fld>
            <a:endParaRPr lang="en-US"/>
          </a:p>
        </p:txBody>
      </p:sp>
    </p:spTree>
    <p:extLst>
      <p:ext uri="{BB962C8B-B14F-4D97-AF65-F5344CB8AC3E}">
        <p14:creationId xmlns:p14="http://schemas.microsoft.com/office/powerpoint/2010/main" val="2343984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77061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395016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827498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2726776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179199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1369020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2384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a:t>
            </a:fld>
            <a:endParaRPr lang="en-US"/>
          </a:p>
        </p:txBody>
      </p:sp>
    </p:spTree>
    <p:extLst>
      <p:ext uri="{BB962C8B-B14F-4D97-AF65-F5344CB8AC3E}">
        <p14:creationId xmlns:p14="http://schemas.microsoft.com/office/powerpoint/2010/main" val="2579399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817116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105514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bg1">
                    <a:lumMod val="50000"/>
                  </a:schemeClr>
                </a:solidFill>
              </a:rPr>
              <a:t>bit.ly</a:t>
            </a:r>
            <a:r>
              <a:rPr lang="en-US" sz="1200" dirty="0">
                <a:solidFill>
                  <a:schemeClr val="bg1">
                    <a:lumMod val="50000"/>
                  </a:schemeClr>
                </a:solidFill>
              </a:rPr>
              <a:t>/3qs51XU</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42</a:t>
            </a:fld>
            <a:endParaRPr lang="en-US"/>
          </a:p>
        </p:txBody>
      </p:sp>
    </p:spTree>
    <p:extLst>
      <p:ext uri="{BB962C8B-B14F-4D97-AF65-F5344CB8AC3E}">
        <p14:creationId xmlns:p14="http://schemas.microsoft.com/office/powerpoint/2010/main" val="4200933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43</a:t>
            </a:fld>
            <a:endParaRPr lang="en-US"/>
          </a:p>
        </p:txBody>
      </p:sp>
    </p:spTree>
    <p:extLst>
      <p:ext uri="{BB962C8B-B14F-4D97-AF65-F5344CB8AC3E}">
        <p14:creationId xmlns:p14="http://schemas.microsoft.com/office/powerpoint/2010/main" val="16752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47</a:t>
            </a:fld>
            <a:endParaRPr lang="en-US"/>
          </a:p>
        </p:txBody>
      </p:sp>
    </p:spTree>
    <p:extLst>
      <p:ext uri="{BB962C8B-B14F-4D97-AF65-F5344CB8AC3E}">
        <p14:creationId xmlns:p14="http://schemas.microsoft.com/office/powerpoint/2010/main" val="1088677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48</a:t>
            </a:fld>
            <a:endParaRPr lang="en-US"/>
          </a:p>
        </p:txBody>
      </p:sp>
    </p:spTree>
    <p:extLst>
      <p:ext uri="{BB962C8B-B14F-4D97-AF65-F5344CB8AC3E}">
        <p14:creationId xmlns:p14="http://schemas.microsoft.com/office/powerpoint/2010/main" val="1012262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49</a:t>
            </a:fld>
            <a:endParaRPr lang="en-US"/>
          </a:p>
        </p:txBody>
      </p:sp>
    </p:spTree>
    <p:extLst>
      <p:ext uri="{BB962C8B-B14F-4D97-AF65-F5344CB8AC3E}">
        <p14:creationId xmlns:p14="http://schemas.microsoft.com/office/powerpoint/2010/main" val="2294021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1574579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3729776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52</a:t>
            </a:fld>
            <a:endParaRPr lang="en-US"/>
          </a:p>
        </p:txBody>
      </p:sp>
    </p:spTree>
    <p:extLst>
      <p:ext uri="{BB962C8B-B14F-4D97-AF65-F5344CB8AC3E}">
        <p14:creationId xmlns:p14="http://schemas.microsoft.com/office/powerpoint/2010/main" val="294700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a:t>
            </a:fld>
            <a:endParaRPr lang="en-US"/>
          </a:p>
        </p:txBody>
      </p:sp>
    </p:spTree>
    <p:extLst>
      <p:ext uri="{BB962C8B-B14F-4D97-AF65-F5344CB8AC3E}">
        <p14:creationId xmlns:p14="http://schemas.microsoft.com/office/powerpoint/2010/main" val="3057618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1290514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55</a:t>
            </a:fld>
            <a:endParaRPr lang="en-US"/>
          </a:p>
        </p:txBody>
      </p:sp>
    </p:spTree>
    <p:extLst>
      <p:ext uri="{BB962C8B-B14F-4D97-AF65-F5344CB8AC3E}">
        <p14:creationId xmlns:p14="http://schemas.microsoft.com/office/powerpoint/2010/main" val="2109946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61</a:t>
            </a:fld>
            <a:endParaRPr lang="en-US"/>
          </a:p>
        </p:txBody>
      </p:sp>
    </p:spTree>
    <p:extLst>
      <p:ext uri="{BB962C8B-B14F-4D97-AF65-F5344CB8AC3E}">
        <p14:creationId xmlns:p14="http://schemas.microsoft.com/office/powerpoint/2010/main" val="850630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79852F-C953-3445-B10C-3B6B94EB422C}" type="slidenum">
              <a:rPr lang="en-US" smtClean="0"/>
              <a:t>62</a:t>
            </a:fld>
            <a:endParaRPr lang="en-US"/>
          </a:p>
        </p:txBody>
      </p:sp>
    </p:spTree>
    <p:extLst>
      <p:ext uri="{BB962C8B-B14F-4D97-AF65-F5344CB8AC3E}">
        <p14:creationId xmlns:p14="http://schemas.microsoft.com/office/powerpoint/2010/main" val="1547779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68</a:t>
            </a:fld>
            <a:endParaRPr lang="en-US"/>
          </a:p>
        </p:txBody>
      </p:sp>
    </p:spTree>
    <p:extLst>
      <p:ext uri="{BB962C8B-B14F-4D97-AF65-F5344CB8AC3E}">
        <p14:creationId xmlns:p14="http://schemas.microsoft.com/office/powerpoint/2010/main" val="29418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69</a:t>
            </a:fld>
            <a:endParaRPr lang="en-US"/>
          </a:p>
        </p:txBody>
      </p:sp>
    </p:spTree>
    <p:extLst>
      <p:ext uri="{BB962C8B-B14F-4D97-AF65-F5344CB8AC3E}">
        <p14:creationId xmlns:p14="http://schemas.microsoft.com/office/powerpoint/2010/main" val="2838438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70</a:t>
            </a:fld>
            <a:endParaRPr lang="en-US"/>
          </a:p>
        </p:txBody>
      </p:sp>
    </p:spTree>
    <p:extLst>
      <p:ext uri="{BB962C8B-B14F-4D97-AF65-F5344CB8AC3E}">
        <p14:creationId xmlns:p14="http://schemas.microsoft.com/office/powerpoint/2010/main" val="647507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71</a:t>
            </a:fld>
            <a:endParaRPr lang="en-US"/>
          </a:p>
        </p:txBody>
      </p:sp>
    </p:spTree>
    <p:extLst>
      <p:ext uri="{BB962C8B-B14F-4D97-AF65-F5344CB8AC3E}">
        <p14:creationId xmlns:p14="http://schemas.microsoft.com/office/powerpoint/2010/main" val="2588580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72</a:t>
            </a:fld>
            <a:endParaRPr lang="en-US"/>
          </a:p>
        </p:txBody>
      </p:sp>
    </p:spTree>
    <p:extLst>
      <p:ext uri="{BB962C8B-B14F-4D97-AF65-F5344CB8AC3E}">
        <p14:creationId xmlns:p14="http://schemas.microsoft.com/office/powerpoint/2010/main" val="3707025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bg1">
                    <a:lumMod val="50000"/>
                  </a:schemeClr>
                </a:solidFill>
              </a:rPr>
              <a:t>bit.ly</a:t>
            </a:r>
            <a:r>
              <a:rPr lang="en-US" sz="1200" dirty="0">
                <a:solidFill>
                  <a:schemeClr val="bg1">
                    <a:lumMod val="50000"/>
                  </a:schemeClr>
                </a:solidFill>
              </a:rPr>
              <a:t>/3qs51XU</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73</a:t>
            </a:fld>
            <a:endParaRPr lang="en-US"/>
          </a:p>
        </p:txBody>
      </p:sp>
    </p:spTree>
    <p:extLst>
      <p:ext uri="{BB962C8B-B14F-4D97-AF65-F5344CB8AC3E}">
        <p14:creationId xmlns:p14="http://schemas.microsoft.com/office/powerpoint/2010/main" val="331811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a:t>
            </a:fld>
            <a:endParaRPr lang="en-US"/>
          </a:p>
        </p:txBody>
      </p:sp>
    </p:spTree>
    <p:extLst>
      <p:ext uri="{BB962C8B-B14F-4D97-AF65-F5344CB8AC3E}">
        <p14:creationId xmlns:p14="http://schemas.microsoft.com/office/powerpoint/2010/main" val="475653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74</a:t>
            </a:fld>
            <a:endParaRPr lang="en-US"/>
          </a:p>
        </p:txBody>
      </p:sp>
    </p:spTree>
    <p:extLst>
      <p:ext uri="{BB962C8B-B14F-4D97-AF65-F5344CB8AC3E}">
        <p14:creationId xmlns:p14="http://schemas.microsoft.com/office/powerpoint/2010/main" val="3680009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75</a:t>
            </a:fld>
            <a:endParaRPr lang="en-US"/>
          </a:p>
        </p:txBody>
      </p:sp>
    </p:spTree>
    <p:extLst>
      <p:ext uri="{BB962C8B-B14F-4D97-AF65-F5344CB8AC3E}">
        <p14:creationId xmlns:p14="http://schemas.microsoft.com/office/powerpoint/2010/main" val="664453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77</a:t>
            </a:fld>
            <a:endParaRPr lang="en-US"/>
          </a:p>
        </p:txBody>
      </p:sp>
    </p:spTree>
    <p:extLst>
      <p:ext uri="{BB962C8B-B14F-4D97-AF65-F5344CB8AC3E}">
        <p14:creationId xmlns:p14="http://schemas.microsoft.com/office/powerpoint/2010/main" val="1551494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83</a:t>
            </a:fld>
            <a:endParaRPr lang="en-US"/>
          </a:p>
        </p:txBody>
      </p:sp>
    </p:spTree>
    <p:extLst>
      <p:ext uri="{BB962C8B-B14F-4D97-AF65-F5344CB8AC3E}">
        <p14:creationId xmlns:p14="http://schemas.microsoft.com/office/powerpoint/2010/main" val="1866387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84</a:t>
            </a:fld>
            <a:endParaRPr lang="en-US"/>
          </a:p>
        </p:txBody>
      </p:sp>
    </p:spTree>
    <p:extLst>
      <p:ext uri="{BB962C8B-B14F-4D97-AF65-F5344CB8AC3E}">
        <p14:creationId xmlns:p14="http://schemas.microsoft.com/office/powerpoint/2010/main" val="24887884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85</a:t>
            </a:fld>
            <a:endParaRPr lang="en-US"/>
          </a:p>
        </p:txBody>
      </p:sp>
    </p:spTree>
    <p:extLst>
      <p:ext uri="{BB962C8B-B14F-4D97-AF65-F5344CB8AC3E}">
        <p14:creationId xmlns:p14="http://schemas.microsoft.com/office/powerpoint/2010/main" val="21282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a:t>
            </a:fld>
            <a:endParaRPr lang="en-US"/>
          </a:p>
        </p:txBody>
      </p:sp>
    </p:spTree>
    <p:extLst>
      <p:ext uri="{BB962C8B-B14F-4D97-AF65-F5344CB8AC3E}">
        <p14:creationId xmlns:p14="http://schemas.microsoft.com/office/powerpoint/2010/main" val="278986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6</a:t>
            </a:fld>
            <a:endParaRPr lang="en-US"/>
          </a:p>
        </p:txBody>
      </p:sp>
    </p:spTree>
    <p:extLst>
      <p:ext uri="{BB962C8B-B14F-4D97-AF65-F5344CB8AC3E}">
        <p14:creationId xmlns:p14="http://schemas.microsoft.com/office/powerpoint/2010/main" val="88657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a:t>
            </a:fld>
            <a:endParaRPr lang="en-US"/>
          </a:p>
        </p:txBody>
      </p:sp>
    </p:spTree>
    <p:extLst>
      <p:ext uri="{BB962C8B-B14F-4D97-AF65-F5344CB8AC3E}">
        <p14:creationId xmlns:p14="http://schemas.microsoft.com/office/powerpoint/2010/main" val="200600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11</a:t>
            </a:fld>
            <a:endParaRPr lang="en-US"/>
          </a:p>
        </p:txBody>
      </p:sp>
    </p:spTree>
    <p:extLst>
      <p:ext uri="{BB962C8B-B14F-4D97-AF65-F5344CB8AC3E}">
        <p14:creationId xmlns:p14="http://schemas.microsoft.com/office/powerpoint/2010/main" val="415101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44215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raw.githubusercontent.com/seaneff/data-science-basics-2023/main/reference-dataset/countries.tsv"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hyperlink" Target="https://unstats.un.org/sdgs/indicators/indicators-lis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dirty="0">
                <a:solidFill>
                  <a:schemeClr val="bg1"/>
                </a:solidFill>
                <a:latin typeface="Helvetica Neue"/>
                <a:cs typeface="Helvetica Neue"/>
              </a:rPr>
              <a:t>Day 2: Data management</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Demographic and Health Surveys</a:t>
            </a:r>
          </a:p>
          <a:p>
            <a:r>
              <a:rPr lang="en-US" sz="3200" b="0" i="1" dirty="0"/>
              <a:t>https://</a:t>
            </a:r>
            <a:r>
              <a:rPr lang="en-US" sz="3200" b="0" i="1" dirty="0" err="1"/>
              <a:t>dhsprogram.com</a:t>
            </a:r>
            <a:r>
              <a:rPr lang="en-US" sz="3200" b="0" i="1" dirty="0"/>
              <a:t>/</a:t>
            </a:r>
          </a:p>
        </p:txBody>
      </p:sp>
      <p:pic>
        <p:nvPicPr>
          <p:cNvPr id="5" name="Picture 4">
            <a:extLst>
              <a:ext uri="{FF2B5EF4-FFF2-40B4-BE49-F238E27FC236}">
                <a16:creationId xmlns:a16="http://schemas.microsoft.com/office/drawing/2014/main" id="{17A5B396-4761-C10D-8E75-49AC326FB8F5}"/>
              </a:ext>
            </a:extLst>
          </p:cNvPr>
          <p:cNvPicPr>
            <a:picLocks noChangeAspect="1"/>
          </p:cNvPicPr>
          <p:nvPr/>
        </p:nvPicPr>
        <p:blipFill>
          <a:blip r:embed="rId2"/>
          <a:stretch>
            <a:fillRect/>
          </a:stretch>
        </p:blipFill>
        <p:spPr>
          <a:xfrm>
            <a:off x="429870" y="1552372"/>
            <a:ext cx="7772400" cy="3370495"/>
          </a:xfrm>
          <a:prstGeom prst="rect">
            <a:avLst/>
          </a:prstGeom>
        </p:spPr>
      </p:pic>
    </p:spTree>
    <p:extLst>
      <p:ext uri="{BB962C8B-B14F-4D97-AF65-F5344CB8AC3E}">
        <p14:creationId xmlns:p14="http://schemas.microsoft.com/office/powerpoint/2010/main" val="251641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5BC68DF-1870-AE0A-FB82-3F1E68EB4744}"/>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Global Database</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p:txBody>
      </p:sp>
      <p:pic>
        <p:nvPicPr>
          <p:cNvPr id="5" name="Picture 4">
            <a:extLst>
              <a:ext uri="{FF2B5EF4-FFF2-40B4-BE49-F238E27FC236}">
                <a16:creationId xmlns:a16="http://schemas.microsoft.com/office/drawing/2014/main" id="{E990E549-D049-C9DB-B230-70096CEBFB08}"/>
              </a:ext>
            </a:extLst>
          </p:cNvPr>
          <p:cNvPicPr>
            <a:picLocks noChangeAspect="1"/>
          </p:cNvPicPr>
          <p:nvPr/>
        </p:nvPicPr>
        <p:blipFill>
          <a:blip r:embed="rId3"/>
          <a:stretch>
            <a:fillRect/>
          </a:stretch>
        </p:blipFill>
        <p:spPr>
          <a:xfrm>
            <a:off x="685800" y="1711126"/>
            <a:ext cx="7772400" cy="3435747"/>
          </a:xfrm>
          <a:prstGeom prst="rect">
            <a:avLst/>
          </a:prstGeom>
        </p:spPr>
      </p:pic>
    </p:spTree>
    <p:extLst>
      <p:ext uri="{BB962C8B-B14F-4D97-AF65-F5344CB8AC3E}">
        <p14:creationId xmlns:p14="http://schemas.microsoft.com/office/powerpoint/2010/main" val="188547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Verena</a:t>
            </a:r>
          </a:p>
          <a:p>
            <a:r>
              <a:rPr lang="en-US" sz="3200" b="0" i="1" dirty="0"/>
              <a:t>https://</a:t>
            </a:r>
            <a:r>
              <a:rPr lang="en-US" sz="3200" b="0" i="1" dirty="0" err="1"/>
              <a:t>www.viralemergence.org</a:t>
            </a:r>
            <a:r>
              <a:rPr lang="en-US" sz="3200" b="0" i="1" dirty="0"/>
              <a:t>/data</a:t>
            </a:r>
          </a:p>
        </p:txBody>
      </p:sp>
      <p:pic>
        <p:nvPicPr>
          <p:cNvPr id="5" name="Picture 4">
            <a:extLst>
              <a:ext uri="{FF2B5EF4-FFF2-40B4-BE49-F238E27FC236}">
                <a16:creationId xmlns:a16="http://schemas.microsoft.com/office/drawing/2014/main" id="{042A69CB-6093-8ED6-1545-4286AD0F2828}"/>
              </a:ext>
            </a:extLst>
          </p:cNvPr>
          <p:cNvPicPr>
            <a:picLocks noChangeAspect="1"/>
          </p:cNvPicPr>
          <p:nvPr/>
        </p:nvPicPr>
        <p:blipFill>
          <a:blip r:embed="rId2"/>
          <a:stretch>
            <a:fillRect/>
          </a:stretch>
        </p:blipFill>
        <p:spPr>
          <a:xfrm>
            <a:off x="352006" y="1718091"/>
            <a:ext cx="8362123" cy="3050809"/>
          </a:xfrm>
          <a:prstGeom prst="rect">
            <a:avLst/>
          </a:prstGeom>
        </p:spPr>
      </p:pic>
    </p:spTree>
    <p:extLst>
      <p:ext uri="{BB962C8B-B14F-4D97-AF65-F5344CB8AC3E}">
        <p14:creationId xmlns:p14="http://schemas.microsoft.com/office/powerpoint/2010/main" val="57249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IDEA</a:t>
            </a:r>
          </a:p>
          <a:p>
            <a:r>
              <a:rPr lang="en-US" sz="3200" b="0" i="1" dirty="0"/>
              <a:t>https://</a:t>
            </a:r>
            <a:r>
              <a:rPr lang="en-US" sz="3200" b="0" i="1" dirty="0" err="1"/>
              <a:t>ghssidea.org</a:t>
            </a:r>
            <a:r>
              <a:rPr lang="en-US" sz="3200" b="0" i="1" dirty="0"/>
              <a:t>/</a:t>
            </a:r>
          </a:p>
        </p:txBody>
      </p:sp>
      <p:pic>
        <p:nvPicPr>
          <p:cNvPr id="3" name="Picture 2">
            <a:extLst>
              <a:ext uri="{FF2B5EF4-FFF2-40B4-BE49-F238E27FC236}">
                <a16:creationId xmlns:a16="http://schemas.microsoft.com/office/drawing/2014/main" id="{C3D5DB86-A682-D24D-6480-C5031BA49B68}"/>
              </a:ext>
            </a:extLst>
          </p:cNvPr>
          <p:cNvPicPr>
            <a:picLocks noChangeAspect="1"/>
          </p:cNvPicPr>
          <p:nvPr/>
        </p:nvPicPr>
        <p:blipFill>
          <a:blip r:embed="rId2"/>
          <a:stretch>
            <a:fillRect/>
          </a:stretch>
        </p:blipFill>
        <p:spPr>
          <a:xfrm>
            <a:off x="429870" y="1623563"/>
            <a:ext cx="7772400" cy="3339586"/>
          </a:xfrm>
          <a:prstGeom prst="rect">
            <a:avLst/>
          </a:prstGeom>
        </p:spPr>
      </p:pic>
    </p:spTree>
    <p:extLst>
      <p:ext uri="{BB962C8B-B14F-4D97-AF65-F5344CB8AC3E}">
        <p14:creationId xmlns:p14="http://schemas.microsoft.com/office/powerpoint/2010/main" val="133371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Let’s chat</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492443"/>
          </a:xfrm>
          <a:prstGeom prst="rect">
            <a:avLst/>
          </a:prstGeom>
          <a:noFill/>
        </p:spPr>
        <p:txBody>
          <a:bodyPr wrap="square" rtlCol="0">
            <a:spAutoFit/>
          </a:bodyPr>
          <a:lstStyle/>
          <a:p>
            <a:pPr>
              <a:spcBef>
                <a:spcPts val="600"/>
              </a:spcBef>
              <a:spcAft>
                <a:spcPts val="600"/>
              </a:spcAft>
            </a:pPr>
            <a:r>
              <a:rPr lang="en-US" sz="2600" dirty="0"/>
              <a:t>What other datasets have you used for work or school? </a:t>
            </a:r>
          </a:p>
        </p:txBody>
      </p:sp>
    </p:spTree>
    <p:extLst>
      <p:ext uri="{BB962C8B-B14F-4D97-AF65-F5344CB8AC3E}">
        <p14:creationId xmlns:p14="http://schemas.microsoft.com/office/powerpoint/2010/main" val="400251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Exploring the UN SDG Database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404709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51818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Sustainable Development Goals (SDG)</a:t>
            </a:r>
          </a:p>
        </p:txBody>
      </p:sp>
      <p:sp>
        <p:nvSpPr>
          <p:cNvPr id="3" name="TextBox 2">
            <a:extLst>
              <a:ext uri="{FF2B5EF4-FFF2-40B4-BE49-F238E27FC236}">
                <a16:creationId xmlns:a16="http://schemas.microsoft.com/office/drawing/2014/main" id="{9D5C95B8-19D2-E0BA-F47E-6ACC13CED8BF}"/>
              </a:ext>
            </a:extLst>
          </p:cNvPr>
          <p:cNvSpPr txBox="1"/>
          <p:nvPr/>
        </p:nvSpPr>
        <p:spPr>
          <a:xfrm>
            <a:off x="429869" y="1233096"/>
            <a:ext cx="8284261" cy="39087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2030 Agenda for Sustainable Development</a:t>
            </a:r>
          </a:p>
          <a:p>
            <a:pPr marL="914400" lvl="1" indent="-457200">
              <a:spcBef>
                <a:spcPts val="600"/>
              </a:spcBef>
              <a:spcAft>
                <a:spcPts val="600"/>
              </a:spcAft>
              <a:buFont typeface="Arial" panose="020B0604020202020204" pitchFamily="34" charset="0"/>
              <a:buChar char="•"/>
            </a:pPr>
            <a:r>
              <a:rPr lang="en-US" sz="2600" dirty="0"/>
              <a:t>adopted by all UN Member States in 2015</a:t>
            </a:r>
          </a:p>
          <a:p>
            <a:pPr marL="914400" lvl="1" indent="-457200">
              <a:spcBef>
                <a:spcPts val="600"/>
              </a:spcBef>
              <a:spcAft>
                <a:spcPts val="600"/>
              </a:spcAft>
              <a:buFont typeface="Arial" panose="020B0604020202020204" pitchFamily="34" charset="0"/>
              <a:buChar char="•"/>
            </a:pPr>
            <a:r>
              <a:rPr lang="en-US" sz="2600" dirty="0"/>
              <a:t>identify 17 Sustainable Development Goals (SDGs)</a:t>
            </a:r>
          </a:p>
          <a:p>
            <a:pPr marL="914400" lvl="1" indent="-457200">
              <a:spcBef>
                <a:spcPts val="600"/>
              </a:spcBef>
              <a:spcAft>
                <a:spcPts val="600"/>
              </a:spcAft>
              <a:buFont typeface="Arial" panose="020B0604020202020204" pitchFamily="34" charset="0"/>
              <a:buChar char="•"/>
            </a:pPr>
            <a:r>
              <a:rPr lang="en-US" sz="2600" dirty="0"/>
              <a:t>efforts coordinated and supported by UN Department of Economic and Social Affairs (UNDESA)</a:t>
            </a:r>
          </a:p>
          <a:p>
            <a:pPr marL="457200" indent="-457200">
              <a:spcBef>
                <a:spcPts val="600"/>
              </a:spcBef>
              <a:spcAft>
                <a:spcPts val="600"/>
              </a:spcAft>
              <a:buFont typeface="Arial" panose="020B0604020202020204" pitchFamily="34" charset="0"/>
              <a:buChar char="•"/>
            </a:pPr>
            <a:r>
              <a:rPr lang="en-US" sz="2600" dirty="0"/>
              <a:t>Goals are broad, with thematic areas including water, energy, climate, oceans, urbanization, transport, science and technology, and safety/security</a:t>
            </a:r>
          </a:p>
        </p:txBody>
      </p:sp>
      <p:sp>
        <p:nvSpPr>
          <p:cNvPr id="5" name="TextBox 4">
            <a:extLst>
              <a:ext uri="{FF2B5EF4-FFF2-40B4-BE49-F238E27FC236}">
                <a16:creationId xmlns:a16="http://schemas.microsoft.com/office/drawing/2014/main" id="{5ABEE3F4-F2CD-3C3E-B22A-85DA1B6B1871}"/>
              </a:ext>
            </a:extLst>
          </p:cNvPr>
          <p:cNvSpPr txBox="1"/>
          <p:nvPr/>
        </p:nvSpPr>
        <p:spPr>
          <a:xfrm>
            <a:off x="202686" y="5501793"/>
            <a:ext cx="4629150" cy="246221"/>
          </a:xfrm>
          <a:prstGeom prst="rect">
            <a:avLst/>
          </a:prstGeom>
          <a:noFill/>
        </p:spPr>
        <p:txBody>
          <a:bodyPr wrap="square">
            <a:spAutoFit/>
          </a:bodyPr>
          <a:lstStyle/>
          <a:p>
            <a:r>
              <a:rPr lang="en-US" sz="1000" dirty="0"/>
              <a:t>Learn more at https://</a:t>
            </a:r>
            <a:r>
              <a:rPr lang="en-US" sz="1000" dirty="0" err="1"/>
              <a:t>sdgs.un.org</a:t>
            </a:r>
            <a:r>
              <a:rPr lang="en-US" sz="1000" dirty="0"/>
              <a:t>/goals</a:t>
            </a:r>
            <a:endParaRPr lang="en-US" sz="1000" b="0" dirty="0"/>
          </a:p>
        </p:txBody>
      </p:sp>
    </p:spTree>
    <p:extLst>
      <p:ext uri="{BB962C8B-B14F-4D97-AF65-F5344CB8AC3E}">
        <p14:creationId xmlns:p14="http://schemas.microsoft.com/office/powerpoint/2010/main" val="3980428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3" name="TextBox 2">
            <a:extLst>
              <a:ext uri="{FF2B5EF4-FFF2-40B4-BE49-F238E27FC236}">
                <a16:creationId xmlns:a16="http://schemas.microsoft.com/office/drawing/2014/main" id="{9D5C95B8-19D2-E0BA-F47E-6ACC13CED8BF}"/>
              </a:ext>
            </a:extLst>
          </p:cNvPr>
          <p:cNvSpPr txBox="1"/>
          <p:nvPr/>
        </p:nvSpPr>
        <p:spPr>
          <a:xfrm>
            <a:off x="265922" y="1233096"/>
            <a:ext cx="3750908" cy="1692771"/>
          </a:xfrm>
          <a:prstGeom prst="rect">
            <a:avLst/>
          </a:prstGeom>
          <a:noFill/>
        </p:spPr>
        <p:txBody>
          <a:bodyPr wrap="square" rtlCol="0">
            <a:spAutoFit/>
          </a:bodyPr>
          <a:lstStyle/>
          <a:p>
            <a:pPr>
              <a:spcBef>
                <a:spcPts val="600"/>
              </a:spcBef>
              <a:spcAft>
                <a:spcPts val="600"/>
              </a:spcAft>
            </a:pPr>
            <a:r>
              <a:rPr lang="en-US" sz="2600" dirty="0"/>
              <a:t>Spend a few minutes learning more about the UN SDGs at </a:t>
            </a:r>
            <a:r>
              <a:rPr lang="en-US" sz="2600" dirty="0" err="1"/>
              <a:t>sdgs.un.org</a:t>
            </a:r>
            <a:r>
              <a:rPr lang="en-US" sz="2600" dirty="0"/>
              <a:t>/goals</a:t>
            </a:r>
          </a:p>
        </p:txBody>
      </p:sp>
      <p:pic>
        <p:nvPicPr>
          <p:cNvPr id="4" name="Picture 3">
            <a:extLst>
              <a:ext uri="{FF2B5EF4-FFF2-40B4-BE49-F238E27FC236}">
                <a16:creationId xmlns:a16="http://schemas.microsoft.com/office/drawing/2014/main" id="{4EFFC633-DB55-B8D1-817B-3F1FD433D551}"/>
              </a:ext>
            </a:extLst>
          </p:cNvPr>
          <p:cNvPicPr>
            <a:picLocks noChangeAspect="1"/>
          </p:cNvPicPr>
          <p:nvPr/>
        </p:nvPicPr>
        <p:blipFill>
          <a:blip r:embed="rId3"/>
          <a:stretch>
            <a:fillRect/>
          </a:stretch>
        </p:blipFill>
        <p:spPr>
          <a:xfrm>
            <a:off x="4016830" y="877881"/>
            <a:ext cx="4861248" cy="4646316"/>
          </a:xfrm>
          <a:prstGeom prst="rect">
            <a:avLst/>
          </a:prstGeom>
        </p:spPr>
      </p:pic>
    </p:spTree>
    <p:extLst>
      <p:ext uri="{BB962C8B-B14F-4D97-AF65-F5344CB8AC3E}">
        <p14:creationId xmlns:p14="http://schemas.microsoft.com/office/powerpoint/2010/main" val="3039297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6" name="Picture 5">
            <a:extLst>
              <a:ext uri="{FF2B5EF4-FFF2-40B4-BE49-F238E27FC236}">
                <a16:creationId xmlns:a16="http://schemas.microsoft.com/office/drawing/2014/main" id="{20D869AB-8400-15FA-0A41-38E42D415EA2}"/>
              </a:ext>
            </a:extLst>
          </p:cNvPr>
          <p:cNvPicPr>
            <a:picLocks noChangeAspect="1"/>
          </p:cNvPicPr>
          <p:nvPr/>
        </p:nvPicPr>
        <p:blipFill>
          <a:blip r:embed="rId3"/>
          <a:stretch>
            <a:fillRect/>
          </a:stretch>
        </p:blipFill>
        <p:spPr>
          <a:xfrm>
            <a:off x="685800" y="1672631"/>
            <a:ext cx="7772400" cy="3839308"/>
          </a:xfrm>
          <a:prstGeom prst="rect">
            <a:avLst/>
          </a:prstGeom>
        </p:spPr>
      </p:pic>
    </p:spTree>
    <p:extLst>
      <p:ext uri="{BB962C8B-B14F-4D97-AF65-F5344CB8AC3E}">
        <p14:creationId xmlns:p14="http://schemas.microsoft.com/office/powerpoint/2010/main" val="299777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6" name="Picture 5">
            <a:extLst>
              <a:ext uri="{FF2B5EF4-FFF2-40B4-BE49-F238E27FC236}">
                <a16:creationId xmlns:a16="http://schemas.microsoft.com/office/drawing/2014/main" id="{20D869AB-8400-15FA-0A41-38E42D415EA2}"/>
              </a:ext>
            </a:extLst>
          </p:cNvPr>
          <p:cNvPicPr>
            <a:picLocks noChangeAspect="1"/>
          </p:cNvPicPr>
          <p:nvPr/>
        </p:nvPicPr>
        <p:blipFill>
          <a:blip r:embed="rId3"/>
          <a:stretch>
            <a:fillRect/>
          </a:stretch>
        </p:blipFill>
        <p:spPr>
          <a:xfrm>
            <a:off x="685800" y="1672631"/>
            <a:ext cx="7772400" cy="3839308"/>
          </a:xfrm>
          <a:prstGeom prst="rect">
            <a:avLst/>
          </a:prstGeom>
        </p:spPr>
      </p:pic>
      <p:sp>
        <p:nvSpPr>
          <p:cNvPr id="3" name="Oval 2">
            <a:extLst>
              <a:ext uri="{FF2B5EF4-FFF2-40B4-BE49-F238E27FC236}">
                <a16:creationId xmlns:a16="http://schemas.microsoft.com/office/drawing/2014/main" id="{B2838D13-CC1D-5152-E95C-928FE28881A1}"/>
              </a:ext>
            </a:extLst>
          </p:cNvPr>
          <p:cNvSpPr/>
          <p:nvPr/>
        </p:nvSpPr>
        <p:spPr>
          <a:xfrm>
            <a:off x="685800" y="4198032"/>
            <a:ext cx="2465614" cy="55358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38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19DCC09A-460B-AC0E-16BF-B9DEE9EE6DAA}"/>
              </a:ext>
            </a:extLst>
          </p:cNvPr>
          <p:cNvSpPr txBox="1"/>
          <p:nvPr/>
        </p:nvSpPr>
        <p:spPr>
          <a:xfrm>
            <a:off x="429869" y="979468"/>
            <a:ext cx="8284261" cy="643253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 </a:t>
            </a:r>
            <a:r>
              <a:rPr lang="en-US" sz="2600" dirty="0"/>
              <a:t>what data management is</a:t>
            </a:r>
          </a:p>
          <a:p>
            <a:pPr marL="457200" indent="-457200">
              <a:spcBef>
                <a:spcPts val="600"/>
              </a:spcBef>
              <a:spcAft>
                <a:spcPts val="600"/>
              </a:spcAft>
              <a:buFont typeface="Arial" panose="020B0604020202020204" pitchFamily="34" charset="0"/>
              <a:buChar char="•"/>
            </a:pPr>
            <a:r>
              <a:rPr lang="en-US" sz="2600" b="1" dirty="0"/>
              <a:t>Identify</a:t>
            </a:r>
            <a:r>
              <a:rPr lang="en-US" sz="2600" dirty="0"/>
              <a:t> some interesting sources of healthcare and public health </a:t>
            </a:r>
          </a:p>
          <a:p>
            <a:pPr marL="457200" indent="-457200">
              <a:spcBef>
                <a:spcPts val="600"/>
              </a:spcBef>
              <a:spcAft>
                <a:spcPts val="600"/>
              </a:spcAft>
              <a:buFont typeface="Arial" panose="020B0604020202020204" pitchFamily="34" charset="0"/>
              <a:buChar char="•"/>
            </a:pPr>
            <a:r>
              <a:rPr lang="en-US" sz="2600" b="1" dirty="0"/>
              <a:t>Load and clean</a:t>
            </a:r>
            <a:r>
              <a:rPr lang="en-US" sz="2600" dirty="0"/>
              <a:t> your first dataset in R</a:t>
            </a:r>
          </a:p>
          <a:p>
            <a:pPr marL="457200" indent="-457200">
              <a:spcBef>
                <a:spcPts val="600"/>
              </a:spcBef>
              <a:spcAft>
                <a:spcPts val="600"/>
              </a:spcAft>
              <a:buFont typeface="Arial" panose="020B0604020202020204" pitchFamily="34" charset="0"/>
              <a:buChar char="•"/>
            </a:pPr>
            <a:r>
              <a:rPr lang="en-US" sz="2600" b="1" dirty="0"/>
              <a:t>Learn about and implement </a:t>
            </a:r>
            <a:r>
              <a:rPr lang="en-US" sz="2600" dirty="0"/>
              <a:t>best practices for:</a:t>
            </a:r>
          </a:p>
          <a:p>
            <a:pPr marL="914400" lvl="1" indent="-457200">
              <a:spcBef>
                <a:spcPts val="600"/>
              </a:spcBef>
              <a:spcAft>
                <a:spcPts val="600"/>
              </a:spcAft>
              <a:buFont typeface="Arial" panose="020B0604020202020204" pitchFamily="34" charset="0"/>
              <a:buChar char="•"/>
            </a:pPr>
            <a:r>
              <a:rPr lang="en-US" sz="2600" dirty="0"/>
              <a:t>documenting your code</a:t>
            </a:r>
          </a:p>
          <a:p>
            <a:pPr marL="914400" lvl="1" indent="-457200">
              <a:spcBef>
                <a:spcPts val="600"/>
              </a:spcBef>
              <a:spcAft>
                <a:spcPts val="600"/>
              </a:spcAft>
              <a:buFont typeface="Arial" panose="020B0604020202020204" pitchFamily="34" charset="0"/>
              <a:buChar char="•"/>
            </a:pPr>
            <a:r>
              <a:rPr lang="en-US" sz="2600" dirty="0"/>
              <a:t>data dictionaries</a:t>
            </a:r>
          </a:p>
          <a:p>
            <a:pPr marL="914400" lvl="1" indent="-457200">
              <a:spcBef>
                <a:spcPts val="600"/>
              </a:spcBef>
              <a:spcAft>
                <a:spcPts val="600"/>
              </a:spcAft>
              <a:buFont typeface="Arial" panose="020B0604020202020204" pitchFamily="34" charset="0"/>
              <a:buChar char="•"/>
            </a:pPr>
            <a:r>
              <a:rPr lang="en-US" sz="2600" dirty="0"/>
              <a:t>doing reproducible research in R</a:t>
            </a:r>
          </a:p>
          <a:p>
            <a:pPr marL="457200" indent="-457200">
              <a:spcBef>
                <a:spcPts val="600"/>
              </a:spcBef>
              <a:spcAft>
                <a:spcPts val="600"/>
              </a:spcAft>
              <a:buFont typeface="Arial" panose="020B0604020202020204" pitchFamily="34" charset="0"/>
              <a:buChar char="•"/>
            </a:pPr>
            <a:r>
              <a:rPr lang="en-US" sz="2600" b="1" dirty="0"/>
              <a:t>Create </a:t>
            </a:r>
            <a:r>
              <a:rPr lang="en-US" sz="2600" dirty="0"/>
              <a:t>a </a:t>
            </a:r>
            <a:r>
              <a:rPr lang="en-US" sz="2600" dirty="0" err="1"/>
              <a:t>github</a:t>
            </a:r>
            <a:r>
              <a:rPr lang="en-US" sz="2600" dirty="0"/>
              <a:t> account</a:t>
            </a:r>
            <a:endParaRPr lang="en-US" sz="2600" b="1" dirty="0"/>
          </a:p>
          <a:p>
            <a:pPr marL="914400" lvl="1" indent="-457200">
              <a:spcBef>
                <a:spcPts val="600"/>
              </a:spcBef>
              <a:spcAft>
                <a:spcPts val="600"/>
              </a:spcAft>
              <a:buFont typeface="Arial" panose="020B0604020202020204" pitchFamily="34" charset="0"/>
              <a:buChar char="•"/>
            </a:pPr>
            <a:endParaRPr lang="en-US" sz="2600" dirty="0"/>
          </a:p>
          <a:p>
            <a:pPr lvl="1">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4" name="Picture 3">
            <a:extLst>
              <a:ext uri="{FF2B5EF4-FFF2-40B4-BE49-F238E27FC236}">
                <a16:creationId xmlns:a16="http://schemas.microsoft.com/office/drawing/2014/main" id="{A10D5C85-427C-EA62-0816-7DED62E7751E}"/>
              </a:ext>
            </a:extLst>
          </p:cNvPr>
          <p:cNvPicPr>
            <a:picLocks noChangeAspect="1"/>
          </p:cNvPicPr>
          <p:nvPr/>
        </p:nvPicPr>
        <p:blipFill>
          <a:blip r:embed="rId3"/>
          <a:stretch>
            <a:fillRect/>
          </a:stretch>
        </p:blipFill>
        <p:spPr>
          <a:xfrm>
            <a:off x="590490" y="1617628"/>
            <a:ext cx="7772400" cy="4106398"/>
          </a:xfrm>
          <a:prstGeom prst="rect">
            <a:avLst/>
          </a:prstGeom>
        </p:spPr>
      </p:pic>
      <p:sp>
        <p:nvSpPr>
          <p:cNvPr id="5" name="Oval 4">
            <a:extLst>
              <a:ext uri="{FF2B5EF4-FFF2-40B4-BE49-F238E27FC236}">
                <a16:creationId xmlns:a16="http://schemas.microsoft.com/office/drawing/2014/main" id="{99949F7E-7090-657D-EF24-E7183B035BC0}"/>
              </a:ext>
            </a:extLst>
          </p:cNvPr>
          <p:cNvSpPr/>
          <p:nvPr/>
        </p:nvSpPr>
        <p:spPr>
          <a:xfrm>
            <a:off x="2027404" y="4018418"/>
            <a:ext cx="5059196" cy="700539"/>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BD890A-3FEF-2205-4E2F-CDDB098C0643}"/>
              </a:ext>
            </a:extLst>
          </p:cNvPr>
          <p:cNvSpPr/>
          <p:nvPr/>
        </p:nvSpPr>
        <p:spPr>
          <a:xfrm>
            <a:off x="2027404" y="2608642"/>
            <a:ext cx="1559439" cy="350269"/>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126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76CC42-9EB6-6924-9367-4E5ECDD1BB3D}"/>
              </a:ext>
            </a:extLst>
          </p:cNvPr>
          <p:cNvPicPr>
            <a:picLocks noChangeAspect="1"/>
          </p:cNvPicPr>
          <p:nvPr/>
        </p:nvPicPr>
        <p:blipFill>
          <a:blip r:embed="rId3"/>
          <a:stretch>
            <a:fillRect/>
          </a:stretch>
        </p:blipFill>
        <p:spPr>
          <a:xfrm>
            <a:off x="590490" y="1617628"/>
            <a:ext cx="7772400" cy="4194252"/>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sp>
        <p:nvSpPr>
          <p:cNvPr id="5" name="Oval 4">
            <a:extLst>
              <a:ext uri="{FF2B5EF4-FFF2-40B4-BE49-F238E27FC236}">
                <a16:creationId xmlns:a16="http://schemas.microsoft.com/office/drawing/2014/main" id="{99949F7E-7090-657D-EF24-E7183B035BC0}"/>
              </a:ext>
            </a:extLst>
          </p:cNvPr>
          <p:cNvSpPr/>
          <p:nvPr/>
        </p:nvSpPr>
        <p:spPr>
          <a:xfrm>
            <a:off x="1880446" y="3176700"/>
            <a:ext cx="1287296" cy="406625"/>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93EB5A6-C86B-72B5-B9BF-7834A35122C2}"/>
              </a:ext>
            </a:extLst>
          </p:cNvPr>
          <p:cNvSpPr/>
          <p:nvPr/>
        </p:nvSpPr>
        <p:spPr>
          <a:xfrm>
            <a:off x="3696970" y="2362474"/>
            <a:ext cx="1559439" cy="350269"/>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33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76CC42-9EB6-6924-9367-4E5ECDD1BB3D}"/>
              </a:ext>
            </a:extLst>
          </p:cNvPr>
          <p:cNvPicPr>
            <a:picLocks noChangeAspect="1"/>
          </p:cNvPicPr>
          <p:nvPr/>
        </p:nvPicPr>
        <p:blipFill>
          <a:blip r:embed="rId3"/>
          <a:stretch>
            <a:fillRect/>
          </a:stretch>
        </p:blipFill>
        <p:spPr>
          <a:xfrm>
            <a:off x="590490" y="1617628"/>
            <a:ext cx="7772400" cy="4194252"/>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sp>
        <p:nvSpPr>
          <p:cNvPr id="5" name="Oval 4">
            <a:extLst>
              <a:ext uri="{FF2B5EF4-FFF2-40B4-BE49-F238E27FC236}">
                <a16:creationId xmlns:a16="http://schemas.microsoft.com/office/drawing/2014/main" id="{99949F7E-7090-657D-EF24-E7183B035BC0}"/>
              </a:ext>
            </a:extLst>
          </p:cNvPr>
          <p:cNvSpPr/>
          <p:nvPr/>
        </p:nvSpPr>
        <p:spPr>
          <a:xfrm>
            <a:off x="5680952" y="4915388"/>
            <a:ext cx="1287296" cy="406625"/>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1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E1CB0D-6186-E526-93B8-DB8C04B19510}"/>
              </a:ext>
            </a:extLst>
          </p:cNvPr>
          <p:cNvPicPr>
            <a:picLocks noChangeAspect="1"/>
          </p:cNvPicPr>
          <p:nvPr/>
        </p:nvPicPr>
        <p:blipFill>
          <a:blip r:embed="rId3"/>
          <a:stretch>
            <a:fillRect/>
          </a:stretch>
        </p:blipFill>
        <p:spPr>
          <a:xfrm>
            <a:off x="590490" y="1567613"/>
            <a:ext cx="7772400" cy="3944786"/>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sp>
        <p:nvSpPr>
          <p:cNvPr id="6" name="Oval 5">
            <a:extLst>
              <a:ext uri="{FF2B5EF4-FFF2-40B4-BE49-F238E27FC236}">
                <a16:creationId xmlns:a16="http://schemas.microsoft.com/office/drawing/2014/main" id="{964EBE46-2AE6-DC1D-7357-F6608D7217E5}"/>
              </a:ext>
            </a:extLst>
          </p:cNvPr>
          <p:cNvSpPr/>
          <p:nvPr/>
        </p:nvSpPr>
        <p:spPr>
          <a:xfrm>
            <a:off x="3118757" y="4865117"/>
            <a:ext cx="604158" cy="425270"/>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946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5" name="Picture 4">
            <a:extLst>
              <a:ext uri="{FF2B5EF4-FFF2-40B4-BE49-F238E27FC236}">
                <a16:creationId xmlns:a16="http://schemas.microsoft.com/office/drawing/2014/main" id="{CE23CC3B-5C4C-11E7-32C5-D89B9AE66212}"/>
              </a:ext>
            </a:extLst>
          </p:cNvPr>
          <p:cNvPicPr>
            <a:picLocks noChangeAspect="1"/>
          </p:cNvPicPr>
          <p:nvPr/>
        </p:nvPicPr>
        <p:blipFill>
          <a:blip r:embed="rId3"/>
          <a:stretch>
            <a:fillRect/>
          </a:stretch>
        </p:blipFill>
        <p:spPr>
          <a:xfrm>
            <a:off x="444361" y="1781786"/>
            <a:ext cx="8255278" cy="1362450"/>
          </a:xfrm>
          <a:prstGeom prst="rect">
            <a:avLst/>
          </a:prstGeom>
        </p:spPr>
      </p:pic>
      <p:sp>
        <p:nvSpPr>
          <p:cNvPr id="7" name="TextBox 6">
            <a:extLst>
              <a:ext uri="{FF2B5EF4-FFF2-40B4-BE49-F238E27FC236}">
                <a16:creationId xmlns:a16="http://schemas.microsoft.com/office/drawing/2014/main" id="{1C42FAA5-C154-B628-3E23-6EED52D27391}"/>
              </a:ext>
            </a:extLst>
          </p:cNvPr>
          <p:cNvSpPr txBox="1"/>
          <p:nvPr/>
        </p:nvSpPr>
        <p:spPr>
          <a:xfrm>
            <a:off x="757438" y="3837215"/>
            <a:ext cx="7438504" cy="892552"/>
          </a:xfrm>
          <a:prstGeom prst="rect">
            <a:avLst/>
          </a:prstGeom>
          <a:noFill/>
        </p:spPr>
        <p:txBody>
          <a:bodyPr wrap="square" rtlCol="0">
            <a:spAutoFit/>
          </a:bodyPr>
          <a:lstStyle/>
          <a:p>
            <a:pPr algn="ctr">
              <a:spcBef>
                <a:spcPts val="600"/>
              </a:spcBef>
              <a:spcAft>
                <a:spcPts val="600"/>
              </a:spcAft>
            </a:pPr>
            <a:r>
              <a:rPr lang="en-US" sz="2600" dirty="0"/>
              <a:t>For larger file downloads, you may need to share your email and receive access to a file by email</a:t>
            </a:r>
          </a:p>
        </p:txBody>
      </p:sp>
    </p:spTree>
    <p:extLst>
      <p:ext uri="{BB962C8B-B14F-4D97-AF65-F5344CB8AC3E}">
        <p14:creationId xmlns:p14="http://schemas.microsoft.com/office/powerpoint/2010/main" val="567366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cleaning demo</a:t>
            </a:r>
          </a:p>
          <a:p>
            <a:pPr algn="l"/>
            <a:r>
              <a:rPr lang="en-US" sz="2800" i="0" dirty="0">
                <a:solidFill>
                  <a:schemeClr val="bg1"/>
                </a:solidFill>
                <a:latin typeface="Helvetica Neue"/>
                <a:cs typeface="Helvetica Neue"/>
              </a:rPr>
              <a:t>(see day2/demo in </a:t>
            </a:r>
            <a:r>
              <a:rPr lang="en-US" sz="2800" i="0" dirty="0" err="1">
                <a:solidFill>
                  <a:schemeClr val="bg1"/>
                </a:solidFill>
                <a:latin typeface="Helvetica Neue"/>
                <a:cs typeface="Helvetica Neue"/>
              </a:rPr>
              <a:t>github</a:t>
            </a:r>
            <a:r>
              <a:rPr lang="en-US" sz="2800" i="0" dirty="0">
                <a:solidFill>
                  <a:schemeClr val="bg1"/>
                </a:solidFill>
                <a:latin typeface="Helvetica Neue"/>
                <a:cs typeface="Helvetica Neue"/>
              </a:rPr>
              <a:t> for materials)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843559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Loading datasets in R</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19256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Raw data files</a:t>
            </a:r>
          </a:p>
        </p:txBody>
      </p:sp>
      <p:sp>
        <p:nvSpPr>
          <p:cNvPr id="3" name="TextBox 2">
            <a:extLst>
              <a:ext uri="{FF2B5EF4-FFF2-40B4-BE49-F238E27FC236}">
                <a16:creationId xmlns:a16="http://schemas.microsoft.com/office/drawing/2014/main" id="{9D5C95B8-19D2-E0BA-F47E-6ACC13CED8BF}"/>
              </a:ext>
            </a:extLst>
          </p:cNvPr>
          <p:cNvSpPr txBox="1"/>
          <p:nvPr/>
        </p:nvSpPr>
        <p:spPr>
          <a:xfrm>
            <a:off x="429870" y="1233096"/>
            <a:ext cx="8093644" cy="3108543"/>
          </a:xfrm>
          <a:prstGeom prst="rect">
            <a:avLst/>
          </a:prstGeom>
          <a:noFill/>
        </p:spPr>
        <p:txBody>
          <a:bodyPr wrap="square" rtlCol="0">
            <a:spAutoFit/>
          </a:bodyPr>
          <a:lstStyle/>
          <a:p>
            <a:pPr>
              <a:spcBef>
                <a:spcPts val="600"/>
              </a:spcBef>
              <a:spcAft>
                <a:spcPts val="600"/>
              </a:spcAft>
            </a:pPr>
            <a:r>
              <a:rPr lang="en-US" sz="2600" dirty="0"/>
              <a:t>We’re going to talk about structured, flat files today, but there are many types of data that R can work with!</a:t>
            </a:r>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r>
              <a:rPr lang="en-US" sz="2600" dirty="0"/>
              <a:t>Excel: proprietary file format (Microsoft), but common</a:t>
            </a:r>
          </a:p>
          <a:p>
            <a:pPr marL="457200" indent="-457200">
              <a:spcBef>
                <a:spcPts val="600"/>
              </a:spcBef>
              <a:spcAft>
                <a:spcPts val="600"/>
              </a:spcAft>
              <a:buFont typeface="Arial" panose="020B0604020202020204" pitchFamily="34" charset="0"/>
              <a:buChar char="•"/>
            </a:pPr>
            <a:r>
              <a:rPr lang="en-US" sz="2600" dirty="0"/>
              <a:t>CSV: comma-separated values</a:t>
            </a:r>
          </a:p>
          <a:p>
            <a:pPr marL="457200" indent="-457200">
              <a:spcBef>
                <a:spcPts val="600"/>
              </a:spcBef>
              <a:spcAft>
                <a:spcPts val="600"/>
              </a:spcAft>
              <a:buFont typeface="Arial" panose="020B0604020202020204" pitchFamily="34" charset="0"/>
              <a:buChar char="•"/>
            </a:pPr>
            <a:r>
              <a:rPr lang="en-US" sz="2600" dirty="0"/>
              <a:t>TSV: tab-separated values</a:t>
            </a:r>
          </a:p>
        </p:txBody>
      </p:sp>
    </p:spTree>
    <p:extLst>
      <p:ext uri="{BB962C8B-B14F-4D97-AF65-F5344CB8AC3E}">
        <p14:creationId xmlns:p14="http://schemas.microsoft.com/office/powerpoint/2010/main" val="1648108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 to load data</a:t>
            </a:r>
          </a:p>
        </p:txBody>
      </p:sp>
      <p:sp>
        <p:nvSpPr>
          <p:cNvPr id="4" name="TextBox 3">
            <a:extLst>
              <a:ext uri="{FF2B5EF4-FFF2-40B4-BE49-F238E27FC236}">
                <a16:creationId xmlns:a16="http://schemas.microsoft.com/office/drawing/2014/main" id="{4E672F1A-2C2C-E4C6-281C-3DCB683F3106}"/>
              </a:ext>
            </a:extLst>
          </p:cNvPr>
          <p:cNvSpPr txBox="1"/>
          <p:nvPr/>
        </p:nvSpPr>
        <p:spPr>
          <a:xfrm>
            <a:off x="429870" y="1233096"/>
            <a:ext cx="8093644" cy="2708434"/>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Excel: </a:t>
            </a:r>
            <a:r>
              <a:rPr lang="en-US" sz="2600" dirty="0" err="1"/>
              <a:t>read_excel</a:t>
            </a:r>
            <a:r>
              <a:rPr lang="en-US" sz="2600" dirty="0"/>
              <a:t>()</a:t>
            </a:r>
          </a:p>
          <a:p>
            <a:pPr marL="457200" indent="-457200">
              <a:spcBef>
                <a:spcPts val="600"/>
              </a:spcBef>
              <a:spcAft>
                <a:spcPts val="600"/>
              </a:spcAft>
              <a:buFont typeface="Arial" panose="020B0604020202020204" pitchFamily="34" charset="0"/>
              <a:buChar char="•"/>
            </a:pPr>
            <a:r>
              <a:rPr lang="en-US" sz="2600" b="1" dirty="0"/>
              <a:t>CSV: </a:t>
            </a:r>
            <a:r>
              <a:rPr lang="en-US" sz="2600" dirty="0" err="1"/>
              <a:t>read.csv</a:t>
            </a:r>
            <a:r>
              <a:rPr lang="en-US" sz="2600" dirty="0"/>
              <a:t>()</a:t>
            </a:r>
          </a:p>
          <a:p>
            <a:pPr marL="457200" indent="-457200">
              <a:spcBef>
                <a:spcPts val="600"/>
              </a:spcBef>
              <a:spcAft>
                <a:spcPts val="600"/>
              </a:spcAft>
              <a:buFont typeface="Arial" panose="020B0604020202020204" pitchFamily="34" charset="0"/>
              <a:buChar char="•"/>
            </a:pPr>
            <a:r>
              <a:rPr lang="en-US" sz="2600" b="1" dirty="0"/>
              <a:t>TSV: </a:t>
            </a:r>
            <a:r>
              <a:rPr lang="en-US" sz="2600" dirty="0" err="1"/>
              <a:t>read.delim</a:t>
            </a:r>
            <a:r>
              <a:rPr lang="en-US" sz="2600" dirty="0"/>
              <a:t>()</a:t>
            </a:r>
          </a:p>
          <a:p>
            <a:pPr marL="457200"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r>
              <a:rPr lang="en-US" sz="2600" b="1" dirty="0"/>
              <a:t>Example: </a:t>
            </a:r>
            <a:r>
              <a:rPr lang="en-US" sz="2600" dirty="0" err="1"/>
              <a:t>read.delim</a:t>
            </a:r>
            <a:r>
              <a:rPr lang="en-US" sz="2600" dirty="0"/>
              <a:t>("</a:t>
            </a:r>
            <a:r>
              <a:rPr lang="en-US" sz="2600" dirty="0" err="1"/>
              <a:t>countries.tsv</a:t>
            </a:r>
            <a:r>
              <a:rPr lang="en-US" sz="2600" dirty="0"/>
              <a:t>")</a:t>
            </a:r>
          </a:p>
        </p:txBody>
      </p:sp>
    </p:spTree>
    <p:extLst>
      <p:ext uri="{BB962C8B-B14F-4D97-AF65-F5344CB8AC3E}">
        <p14:creationId xmlns:p14="http://schemas.microsoft.com/office/powerpoint/2010/main" val="2147741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A note on Excel files</a:t>
            </a:r>
          </a:p>
        </p:txBody>
      </p:sp>
      <p:sp>
        <p:nvSpPr>
          <p:cNvPr id="4" name="TextBox 3">
            <a:extLst>
              <a:ext uri="{FF2B5EF4-FFF2-40B4-BE49-F238E27FC236}">
                <a16:creationId xmlns:a16="http://schemas.microsoft.com/office/drawing/2014/main" id="{4E672F1A-2C2C-E4C6-281C-3DCB683F3106}"/>
              </a:ext>
            </a:extLst>
          </p:cNvPr>
          <p:cNvSpPr txBox="1"/>
          <p:nvPr/>
        </p:nvSpPr>
        <p:spPr>
          <a:xfrm>
            <a:off x="429870" y="1233096"/>
            <a:ext cx="8284260" cy="470898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To use the function </a:t>
            </a:r>
            <a:r>
              <a:rPr lang="en-US" sz="2600" dirty="0" err="1"/>
              <a:t>read_excel</a:t>
            </a:r>
            <a:r>
              <a:rPr lang="en-US" sz="2600" dirty="0"/>
              <a:t>(), we need to have installed the package </a:t>
            </a:r>
            <a:r>
              <a:rPr lang="en-US" sz="2600" i="1" dirty="0" err="1"/>
              <a:t>readxl</a:t>
            </a:r>
            <a:r>
              <a:rPr lang="en-US" sz="2600" dirty="0"/>
              <a:t> into R. </a:t>
            </a:r>
          </a:p>
          <a:p>
            <a:pPr marL="457200" indent="-457200">
              <a:spcBef>
                <a:spcPts val="600"/>
              </a:spcBef>
              <a:spcAft>
                <a:spcPts val="600"/>
              </a:spcAft>
              <a:buFont typeface="Arial" panose="020B0604020202020204" pitchFamily="34" charset="0"/>
              <a:buChar char="•"/>
            </a:pPr>
            <a:r>
              <a:rPr lang="en-US" sz="2600" dirty="0"/>
              <a:t>You (usually) only need to install it once, and then you will need to re-load it every new R session</a:t>
            </a:r>
          </a:p>
          <a:p>
            <a:pPr marL="914400" lvl="1" indent="-457200">
              <a:spcBef>
                <a:spcPts val="600"/>
              </a:spcBef>
              <a:spcAft>
                <a:spcPts val="600"/>
              </a:spcAft>
              <a:buFont typeface="Arial" panose="020B0604020202020204" pitchFamily="34" charset="0"/>
              <a:buChar char="•"/>
            </a:pPr>
            <a:r>
              <a:rPr lang="en-US" sz="2600" dirty="0"/>
              <a:t>Installing: </a:t>
            </a:r>
            <a:r>
              <a:rPr lang="en-US" sz="2600" dirty="0" err="1"/>
              <a:t>install.packages</a:t>
            </a:r>
            <a:r>
              <a:rPr lang="en-US" sz="2600" dirty="0"/>
              <a:t>(“</a:t>
            </a:r>
            <a:r>
              <a:rPr lang="en-US" sz="2600" dirty="0" err="1"/>
              <a:t>readxl</a:t>
            </a:r>
            <a:r>
              <a:rPr lang="en-US" sz="2600" dirty="0"/>
              <a:t>”)</a:t>
            </a:r>
          </a:p>
          <a:p>
            <a:pPr marL="914400" lvl="1" indent="-457200">
              <a:spcBef>
                <a:spcPts val="600"/>
              </a:spcBef>
              <a:spcAft>
                <a:spcPts val="600"/>
              </a:spcAft>
              <a:buFont typeface="Arial" panose="020B0604020202020204" pitchFamily="34" charset="0"/>
              <a:buChar char="•"/>
            </a:pPr>
            <a:r>
              <a:rPr lang="en-US" sz="2600" dirty="0"/>
              <a:t>Loading: library(“</a:t>
            </a:r>
            <a:r>
              <a:rPr lang="en-US" sz="2600" dirty="0" err="1"/>
              <a:t>readxl</a:t>
            </a:r>
            <a:r>
              <a:rPr lang="en-US" sz="2600" dirty="0"/>
              <a:t>”)</a:t>
            </a:r>
          </a:p>
          <a:p>
            <a:pPr marL="457200" indent="-457200">
              <a:spcBef>
                <a:spcPts val="600"/>
              </a:spcBef>
              <a:spcAft>
                <a:spcPts val="600"/>
              </a:spcAft>
              <a:buFont typeface="Arial" panose="020B0604020202020204" pitchFamily="34" charset="0"/>
              <a:buChar char="•"/>
            </a:pPr>
            <a:r>
              <a:rPr lang="en-US" sz="2600" dirty="0"/>
              <a:t>Working with R studio using the workflow I will show you in the next slides, you will automatically be prompted to do these things if you need to, or they will happen “automatically”</a:t>
            </a:r>
          </a:p>
        </p:txBody>
      </p:sp>
    </p:spTree>
    <p:extLst>
      <p:ext uri="{BB962C8B-B14F-4D97-AF65-F5344CB8AC3E}">
        <p14:creationId xmlns:p14="http://schemas.microsoft.com/office/powerpoint/2010/main" val="281766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What is data management?</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737944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pic>
        <p:nvPicPr>
          <p:cNvPr id="5" name="Picture 4">
            <a:extLst>
              <a:ext uri="{FF2B5EF4-FFF2-40B4-BE49-F238E27FC236}">
                <a16:creationId xmlns:a16="http://schemas.microsoft.com/office/drawing/2014/main" id="{944046FA-226A-B31A-EF13-C6356C72CEAA}"/>
              </a:ext>
            </a:extLst>
          </p:cNvPr>
          <p:cNvPicPr>
            <a:picLocks noChangeAspect="1"/>
          </p:cNvPicPr>
          <p:nvPr/>
        </p:nvPicPr>
        <p:blipFill>
          <a:blip r:embed="rId2"/>
          <a:stretch>
            <a:fillRect/>
          </a:stretch>
        </p:blipFill>
        <p:spPr>
          <a:xfrm>
            <a:off x="685800" y="1148252"/>
            <a:ext cx="7772400" cy="4154856"/>
          </a:xfrm>
          <a:prstGeom prst="rect">
            <a:avLst/>
          </a:prstGeom>
        </p:spPr>
      </p:pic>
      <p:sp>
        <p:nvSpPr>
          <p:cNvPr id="6" name="Oval 5">
            <a:extLst>
              <a:ext uri="{FF2B5EF4-FFF2-40B4-BE49-F238E27FC236}">
                <a16:creationId xmlns:a16="http://schemas.microsoft.com/office/drawing/2014/main" id="{4633E0FB-AFF8-28F2-118E-18C2CD113B89}"/>
              </a:ext>
            </a:extLst>
          </p:cNvPr>
          <p:cNvSpPr/>
          <p:nvPr/>
        </p:nvSpPr>
        <p:spPr>
          <a:xfrm>
            <a:off x="6004407" y="1193574"/>
            <a:ext cx="1024191" cy="55358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20426E-5751-1D79-8BDE-C3DEC504DF14}"/>
              </a:ext>
            </a:extLst>
          </p:cNvPr>
          <p:cNvSpPr txBox="1"/>
          <p:nvPr/>
        </p:nvSpPr>
        <p:spPr>
          <a:xfrm>
            <a:off x="6122363" y="2113425"/>
            <a:ext cx="1812470" cy="646331"/>
          </a:xfrm>
          <a:prstGeom prst="rect">
            <a:avLst/>
          </a:prstGeom>
          <a:noFill/>
        </p:spPr>
        <p:txBody>
          <a:bodyPr wrap="square" rtlCol="0">
            <a:spAutoFit/>
          </a:bodyPr>
          <a:lstStyle/>
          <a:p>
            <a:pPr algn="ctr"/>
            <a:r>
              <a:rPr lang="en-US" dirty="0">
                <a:solidFill>
                  <a:schemeClr val="bg1"/>
                </a:solidFill>
              </a:rPr>
              <a:t>Import dataset button</a:t>
            </a:r>
          </a:p>
        </p:txBody>
      </p:sp>
    </p:spTree>
    <p:extLst>
      <p:ext uri="{BB962C8B-B14F-4D97-AF65-F5344CB8AC3E}">
        <p14:creationId xmlns:p14="http://schemas.microsoft.com/office/powerpoint/2010/main" val="3329207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287F7-4093-A9E1-FE6B-C1A601EBC4A5}"/>
              </a:ext>
            </a:extLst>
          </p:cNvPr>
          <p:cNvPicPr>
            <a:picLocks noChangeAspect="1"/>
          </p:cNvPicPr>
          <p:nvPr/>
        </p:nvPicPr>
        <p:blipFill>
          <a:blip r:embed="rId2"/>
          <a:stretch>
            <a:fillRect/>
          </a:stretch>
        </p:blipFill>
        <p:spPr>
          <a:xfrm>
            <a:off x="685800" y="1120027"/>
            <a:ext cx="7772400" cy="4183081"/>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6020736" y="1203264"/>
            <a:ext cx="1359779" cy="154674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5845629" y="3646329"/>
            <a:ext cx="2416629" cy="1477328"/>
          </a:xfrm>
          <a:prstGeom prst="rect">
            <a:avLst/>
          </a:prstGeom>
          <a:noFill/>
        </p:spPr>
        <p:txBody>
          <a:bodyPr wrap="square" rtlCol="0">
            <a:spAutoFit/>
          </a:bodyPr>
          <a:lstStyle/>
          <a:p>
            <a:pPr algn="ctr"/>
            <a:r>
              <a:rPr lang="en-US" dirty="0">
                <a:solidFill>
                  <a:schemeClr val="bg1"/>
                </a:solidFill>
              </a:rPr>
              <a:t>Several default options of data types, including Excel. Here, I’ll select the first option, using base R</a:t>
            </a:r>
          </a:p>
        </p:txBody>
      </p:sp>
      <p:sp>
        <p:nvSpPr>
          <p:cNvPr id="7" name="Title 2">
            <a:extLst>
              <a:ext uri="{FF2B5EF4-FFF2-40B4-BE49-F238E27FC236}">
                <a16:creationId xmlns:a16="http://schemas.microsoft.com/office/drawing/2014/main" id="{003740F7-C8BE-F48C-613E-52DF35C57C7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Tree>
    <p:extLst>
      <p:ext uri="{BB962C8B-B14F-4D97-AF65-F5344CB8AC3E}">
        <p14:creationId xmlns:p14="http://schemas.microsoft.com/office/powerpoint/2010/main" val="3068584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B84C84-E755-31D3-FA3C-9EC3D0A83B09}"/>
              </a:ext>
            </a:extLst>
          </p:cNvPr>
          <p:cNvPicPr>
            <a:picLocks noChangeAspect="1"/>
          </p:cNvPicPr>
          <p:nvPr/>
        </p:nvPicPr>
        <p:blipFill>
          <a:blip r:embed="rId2"/>
          <a:stretch>
            <a:fillRect/>
          </a:stretch>
        </p:blipFill>
        <p:spPr>
          <a:xfrm>
            <a:off x="685800" y="1120027"/>
            <a:ext cx="7772400" cy="4187600"/>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954922" y="1550373"/>
            <a:ext cx="5458249" cy="359312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6690208" y="1120027"/>
            <a:ext cx="1992085" cy="1200329"/>
          </a:xfrm>
          <a:prstGeom prst="rect">
            <a:avLst/>
          </a:prstGeom>
          <a:noFill/>
        </p:spPr>
        <p:txBody>
          <a:bodyPr wrap="square" rtlCol="0">
            <a:spAutoFit/>
          </a:bodyPr>
          <a:lstStyle/>
          <a:p>
            <a:pPr algn="ctr"/>
            <a:r>
              <a:rPr lang="en-US" dirty="0">
                <a:solidFill>
                  <a:schemeClr val="bg1"/>
                </a:solidFill>
              </a:rPr>
              <a:t>Select your data file, you might need to look around</a:t>
            </a:r>
          </a:p>
        </p:txBody>
      </p:sp>
      <p:sp>
        <p:nvSpPr>
          <p:cNvPr id="10" name="Title 2">
            <a:extLst>
              <a:ext uri="{FF2B5EF4-FFF2-40B4-BE49-F238E27FC236}">
                <a16:creationId xmlns:a16="http://schemas.microsoft.com/office/drawing/2014/main" id="{78E030B1-0148-25AD-85F3-A7ADC23DD584}"/>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Tree>
    <p:extLst>
      <p:ext uri="{BB962C8B-B14F-4D97-AF65-F5344CB8AC3E}">
        <p14:creationId xmlns:p14="http://schemas.microsoft.com/office/powerpoint/2010/main" val="983751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92BD79-1389-A66D-55B4-9617E1575274}"/>
              </a:ext>
            </a:extLst>
          </p:cNvPr>
          <p:cNvPicPr>
            <a:picLocks noChangeAspect="1"/>
          </p:cNvPicPr>
          <p:nvPr/>
        </p:nvPicPr>
        <p:blipFill>
          <a:blip r:embed="rId2"/>
          <a:stretch>
            <a:fillRect/>
          </a:stretch>
        </p:blipFill>
        <p:spPr>
          <a:xfrm>
            <a:off x="685800" y="1120027"/>
            <a:ext cx="7772400" cy="4182266"/>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954922" y="1550373"/>
            <a:ext cx="5458249" cy="359312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6466115" y="4576565"/>
            <a:ext cx="1992085" cy="646331"/>
          </a:xfrm>
          <a:prstGeom prst="rect">
            <a:avLst/>
          </a:prstGeom>
          <a:noFill/>
        </p:spPr>
        <p:txBody>
          <a:bodyPr wrap="square" rtlCol="0">
            <a:spAutoFit/>
          </a:bodyPr>
          <a:lstStyle/>
          <a:p>
            <a:pPr algn="ctr"/>
            <a:r>
              <a:rPr lang="en-US" dirty="0">
                <a:solidFill>
                  <a:schemeClr val="bg1"/>
                </a:solidFill>
              </a:rPr>
              <a:t>R will need some help, probably</a:t>
            </a:r>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Tree>
    <p:extLst>
      <p:ext uri="{BB962C8B-B14F-4D97-AF65-F5344CB8AC3E}">
        <p14:creationId xmlns:p14="http://schemas.microsoft.com/office/powerpoint/2010/main" val="2291920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113129-897A-2380-E4B2-0A76BC39C267}"/>
              </a:ext>
            </a:extLst>
          </p:cNvPr>
          <p:cNvPicPr>
            <a:picLocks noChangeAspect="1"/>
          </p:cNvPicPr>
          <p:nvPr/>
        </p:nvPicPr>
        <p:blipFill>
          <a:blip r:embed="rId2"/>
          <a:stretch>
            <a:fillRect/>
          </a:stretch>
        </p:blipFill>
        <p:spPr>
          <a:xfrm>
            <a:off x="1246500" y="877881"/>
            <a:ext cx="5458250" cy="4478563"/>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091761" y="1730374"/>
            <a:ext cx="2141296" cy="323166"/>
          </a:xfrm>
          <a:prstGeom prst="ellipse">
            <a:avLst/>
          </a:prstGeom>
          <a:noFill/>
          <a:ln w="762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6466115" y="4576565"/>
            <a:ext cx="1992085" cy="646331"/>
          </a:xfrm>
          <a:prstGeom prst="rect">
            <a:avLst/>
          </a:prstGeom>
          <a:noFill/>
        </p:spPr>
        <p:txBody>
          <a:bodyPr wrap="square" rtlCol="0">
            <a:spAutoFit/>
          </a:bodyPr>
          <a:lstStyle/>
          <a:p>
            <a:pPr algn="ctr"/>
            <a:r>
              <a:rPr lang="en-US" dirty="0">
                <a:solidFill>
                  <a:schemeClr val="bg1"/>
                </a:solidFill>
              </a:rPr>
              <a:t>R will need some help, probably</a:t>
            </a:r>
          </a:p>
        </p:txBody>
      </p:sp>
      <p:sp>
        <p:nvSpPr>
          <p:cNvPr id="2" name="Title 2">
            <a:extLst>
              <a:ext uri="{FF2B5EF4-FFF2-40B4-BE49-F238E27FC236}">
                <a16:creationId xmlns:a16="http://schemas.microsoft.com/office/drawing/2014/main" id="{D25DD48A-845B-54C2-8CB3-9701422560D6}"/>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8" name="Oval 7">
            <a:extLst>
              <a:ext uri="{FF2B5EF4-FFF2-40B4-BE49-F238E27FC236}">
                <a16:creationId xmlns:a16="http://schemas.microsoft.com/office/drawing/2014/main" id="{D6C0A694-16D9-7018-4D9C-9C0EC0B8E9E1}"/>
              </a:ext>
            </a:extLst>
          </p:cNvPr>
          <p:cNvSpPr/>
          <p:nvPr/>
        </p:nvSpPr>
        <p:spPr>
          <a:xfrm>
            <a:off x="3023975" y="3167743"/>
            <a:ext cx="3835514" cy="537249"/>
          </a:xfrm>
          <a:prstGeom prst="ellipse">
            <a:avLst/>
          </a:prstGeom>
          <a:noFill/>
          <a:ln w="762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A11A15-8B51-35B0-C4B6-02FC60C031DB}"/>
              </a:ext>
            </a:extLst>
          </p:cNvPr>
          <p:cNvSpPr txBox="1"/>
          <p:nvPr/>
        </p:nvSpPr>
        <p:spPr>
          <a:xfrm>
            <a:off x="6859489" y="1967414"/>
            <a:ext cx="1992085" cy="1200329"/>
          </a:xfrm>
          <a:prstGeom prst="rect">
            <a:avLst/>
          </a:prstGeom>
          <a:noFill/>
        </p:spPr>
        <p:txBody>
          <a:bodyPr wrap="square" rtlCol="0">
            <a:spAutoFit/>
          </a:bodyPr>
          <a:lstStyle/>
          <a:p>
            <a:pPr algn="ctr"/>
            <a:r>
              <a:rPr lang="en-US" dirty="0"/>
              <a:t>Here, I needed to tell R that this dataset does have a heading</a:t>
            </a:r>
          </a:p>
        </p:txBody>
      </p:sp>
    </p:spTree>
    <p:extLst>
      <p:ext uri="{BB962C8B-B14F-4D97-AF65-F5344CB8AC3E}">
        <p14:creationId xmlns:p14="http://schemas.microsoft.com/office/powerpoint/2010/main" val="1389397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A92133-2A9B-7A2D-09DF-8F7BBF0CD761}"/>
              </a:ext>
            </a:extLst>
          </p:cNvPr>
          <p:cNvPicPr>
            <a:picLocks noChangeAspect="1"/>
          </p:cNvPicPr>
          <p:nvPr/>
        </p:nvPicPr>
        <p:blipFill>
          <a:blip r:embed="rId2"/>
          <a:stretch>
            <a:fillRect/>
          </a:stretch>
        </p:blipFill>
        <p:spPr>
          <a:xfrm>
            <a:off x="1200696" y="877880"/>
            <a:ext cx="5444051" cy="4478563"/>
          </a:xfrm>
          <a:prstGeom prst="rect">
            <a:avLst/>
          </a:prstGeom>
        </p:spPr>
      </p:pic>
      <p:sp>
        <p:nvSpPr>
          <p:cNvPr id="6" name="TextBox 5">
            <a:extLst>
              <a:ext uri="{FF2B5EF4-FFF2-40B4-BE49-F238E27FC236}">
                <a16:creationId xmlns:a16="http://schemas.microsoft.com/office/drawing/2014/main" id="{40364713-618D-8B21-92B1-C7367339DDAB}"/>
              </a:ext>
            </a:extLst>
          </p:cNvPr>
          <p:cNvSpPr txBox="1"/>
          <p:nvPr/>
        </p:nvSpPr>
        <p:spPr>
          <a:xfrm>
            <a:off x="6466115" y="4576565"/>
            <a:ext cx="1992085" cy="646331"/>
          </a:xfrm>
          <a:prstGeom prst="rect">
            <a:avLst/>
          </a:prstGeom>
          <a:noFill/>
        </p:spPr>
        <p:txBody>
          <a:bodyPr wrap="square" rtlCol="0">
            <a:spAutoFit/>
          </a:bodyPr>
          <a:lstStyle/>
          <a:p>
            <a:pPr algn="ctr"/>
            <a:r>
              <a:rPr lang="en-US" dirty="0">
                <a:solidFill>
                  <a:schemeClr val="bg1"/>
                </a:solidFill>
              </a:rPr>
              <a:t>R will need some help, probably</a:t>
            </a:r>
          </a:p>
        </p:txBody>
      </p:sp>
      <p:sp>
        <p:nvSpPr>
          <p:cNvPr id="2" name="Title 2">
            <a:extLst>
              <a:ext uri="{FF2B5EF4-FFF2-40B4-BE49-F238E27FC236}">
                <a16:creationId xmlns:a16="http://schemas.microsoft.com/office/drawing/2014/main" id="{D25DD48A-845B-54C2-8CB3-9701422560D6}"/>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8" name="Oval 7">
            <a:extLst>
              <a:ext uri="{FF2B5EF4-FFF2-40B4-BE49-F238E27FC236}">
                <a16:creationId xmlns:a16="http://schemas.microsoft.com/office/drawing/2014/main" id="{D6C0A694-16D9-7018-4D9C-9C0EC0B8E9E1}"/>
              </a:ext>
            </a:extLst>
          </p:cNvPr>
          <p:cNvSpPr/>
          <p:nvPr/>
        </p:nvSpPr>
        <p:spPr>
          <a:xfrm>
            <a:off x="5000455" y="4899730"/>
            <a:ext cx="1073516" cy="537249"/>
          </a:xfrm>
          <a:prstGeom prst="ellipse">
            <a:avLst/>
          </a:prstGeom>
          <a:noFill/>
          <a:ln w="762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A11A15-8B51-35B0-C4B6-02FC60C031DB}"/>
              </a:ext>
            </a:extLst>
          </p:cNvPr>
          <p:cNvSpPr txBox="1"/>
          <p:nvPr/>
        </p:nvSpPr>
        <p:spPr>
          <a:xfrm>
            <a:off x="6859489" y="1967414"/>
            <a:ext cx="1992085" cy="369332"/>
          </a:xfrm>
          <a:prstGeom prst="rect">
            <a:avLst/>
          </a:prstGeom>
          <a:noFill/>
        </p:spPr>
        <p:txBody>
          <a:bodyPr wrap="square" rtlCol="0">
            <a:spAutoFit/>
          </a:bodyPr>
          <a:lstStyle/>
          <a:p>
            <a:pPr algn="ctr"/>
            <a:r>
              <a:rPr lang="en-US" dirty="0"/>
              <a:t>Fixed the heading!</a:t>
            </a:r>
          </a:p>
        </p:txBody>
      </p:sp>
      <p:sp>
        <p:nvSpPr>
          <p:cNvPr id="12" name="TextBox 11">
            <a:extLst>
              <a:ext uri="{FF2B5EF4-FFF2-40B4-BE49-F238E27FC236}">
                <a16:creationId xmlns:a16="http://schemas.microsoft.com/office/drawing/2014/main" id="{AE441B4F-59DB-C6CC-1F39-A9EFE5BBC0E4}"/>
              </a:ext>
            </a:extLst>
          </p:cNvPr>
          <p:cNvSpPr txBox="1"/>
          <p:nvPr/>
        </p:nvSpPr>
        <p:spPr>
          <a:xfrm>
            <a:off x="6644747" y="5027379"/>
            <a:ext cx="1992085" cy="369332"/>
          </a:xfrm>
          <a:prstGeom prst="rect">
            <a:avLst/>
          </a:prstGeom>
          <a:noFill/>
        </p:spPr>
        <p:txBody>
          <a:bodyPr wrap="square" rtlCol="0">
            <a:spAutoFit/>
          </a:bodyPr>
          <a:lstStyle/>
          <a:p>
            <a:pPr algn="ctr"/>
            <a:r>
              <a:rPr lang="en-US" dirty="0"/>
              <a:t>Click “Import”</a:t>
            </a:r>
          </a:p>
        </p:txBody>
      </p:sp>
    </p:spTree>
    <p:extLst>
      <p:ext uri="{BB962C8B-B14F-4D97-AF65-F5344CB8AC3E}">
        <p14:creationId xmlns:p14="http://schemas.microsoft.com/office/powerpoint/2010/main" val="2489826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75519" y="1168958"/>
            <a:ext cx="5458249" cy="231865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1937657" y="1427906"/>
            <a:ext cx="1992085" cy="369332"/>
          </a:xfrm>
          <a:prstGeom prst="rect">
            <a:avLst/>
          </a:prstGeom>
          <a:noFill/>
        </p:spPr>
        <p:txBody>
          <a:bodyPr wrap="square" rtlCol="0">
            <a:spAutoFit/>
          </a:bodyPr>
          <a:lstStyle/>
          <a:p>
            <a:pPr algn="ctr"/>
            <a:r>
              <a:rPr lang="en-US" dirty="0">
                <a:solidFill>
                  <a:schemeClr val="bg1"/>
                </a:solidFill>
              </a:rPr>
              <a:t>There are our data!</a:t>
            </a:r>
          </a:p>
        </p:txBody>
      </p:sp>
    </p:spTree>
    <p:extLst>
      <p:ext uri="{BB962C8B-B14F-4D97-AF65-F5344CB8AC3E}">
        <p14:creationId xmlns:p14="http://schemas.microsoft.com/office/powerpoint/2010/main" val="3929506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59190" y="5009171"/>
            <a:ext cx="5458249" cy="38765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3091427" y="3956812"/>
            <a:ext cx="2297412" cy="923330"/>
          </a:xfrm>
          <a:prstGeom prst="rect">
            <a:avLst/>
          </a:prstGeom>
          <a:noFill/>
        </p:spPr>
        <p:txBody>
          <a:bodyPr wrap="square" rtlCol="0">
            <a:spAutoFit/>
          </a:bodyPr>
          <a:lstStyle/>
          <a:p>
            <a:pPr algn="ctr"/>
            <a:r>
              <a:rPr lang="en-US" dirty="0">
                <a:solidFill>
                  <a:schemeClr val="bg1"/>
                </a:solidFill>
              </a:rPr>
              <a:t>R Studio automatically write code for us, see </a:t>
            </a:r>
            <a:r>
              <a:rPr lang="en-US" dirty="0" err="1">
                <a:solidFill>
                  <a:schemeClr val="bg1"/>
                </a:solidFill>
              </a:rPr>
              <a:t>read.delim</a:t>
            </a:r>
            <a:r>
              <a:rPr lang="en-US" dirty="0">
                <a:solidFill>
                  <a:schemeClr val="bg1"/>
                </a:solidFill>
              </a:rPr>
              <a:t>() function</a:t>
            </a:r>
          </a:p>
        </p:txBody>
      </p:sp>
    </p:spTree>
    <p:extLst>
      <p:ext uri="{BB962C8B-B14F-4D97-AF65-F5344CB8AC3E}">
        <p14:creationId xmlns:p14="http://schemas.microsoft.com/office/powerpoint/2010/main" val="172311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59190" y="5102476"/>
            <a:ext cx="1594965" cy="423375"/>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3072765" y="3956812"/>
            <a:ext cx="2581585" cy="923330"/>
          </a:xfrm>
          <a:prstGeom prst="rect">
            <a:avLst/>
          </a:prstGeom>
          <a:noFill/>
        </p:spPr>
        <p:txBody>
          <a:bodyPr wrap="square" rtlCol="0">
            <a:spAutoFit/>
          </a:bodyPr>
          <a:lstStyle/>
          <a:p>
            <a:pPr algn="ctr"/>
            <a:r>
              <a:rPr lang="en-US" dirty="0">
                <a:solidFill>
                  <a:schemeClr val="bg1"/>
                </a:solidFill>
              </a:rPr>
              <a:t>And the View() function told R to show us the data table above</a:t>
            </a:r>
          </a:p>
        </p:txBody>
      </p:sp>
    </p:spTree>
    <p:extLst>
      <p:ext uri="{BB962C8B-B14F-4D97-AF65-F5344CB8AC3E}">
        <p14:creationId xmlns:p14="http://schemas.microsoft.com/office/powerpoint/2010/main" val="3735390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5306438" y="1617386"/>
            <a:ext cx="3026460" cy="923330"/>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Tree>
    <p:extLst>
      <p:ext uri="{BB962C8B-B14F-4D97-AF65-F5344CB8AC3E}">
        <p14:creationId xmlns:p14="http://schemas.microsoft.com/office/powerpoint/2010/main" val="2759294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4A1C0-B85D-EC16-2E15-27A79BA603FE}"/>
              </a:ext>
            </a:extLst>
          </p:cNvPr>
          <p:cNvPicPr>
            <a:picLocks noChangeAspect="1"/>
          </p:cNvPicPr>
          <p:nvPr/>
        </p:nvPicPr>
        <p:blipFill>
          <a:blip r:embed="rId3"/>
          <a:stretch>
            <a:fillRect/>
          </a:stretch>
        </p:blipFill>
        <p:spPr>
          <a:xfrm>
            <a:off x="4155085" y="868679"/>
            <a:ext cx="4695002" cy="4470763"/>
          </a:xfrm>
          <a:prstGeom prst="rect">
            <a:avLst/>
          </a:prstGeom>
        </p:spPr>
      </p:pic>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management</a:t>
            </a:r>
          </a:p>
        </p:txBody>
      </p:sp>
      <p:sp>
        <p:nvSpPr>
          <p:cNvPr id="2" name="TextBox 1">
            <a:extLst>
              <a:ext uri="{FF2B5EF4-FFF2-40B4-BE49-F238E27FC236}">
                <a16:creationId xmlns:a16="http://schemas.microsoft.com/office/drawing/2014/main" id="{9A0A10C9-FE35-FD58-3692-DC4CDD0C2B8C}"/>
              </a:ext>
            </a:extLst>
          </p:cNvPr>
          <p:cNvSpPr txBox="1"/>
          <p:nvPr/>
        </p:nvSpPr>
        <p:spPr>
          <a:xfrm>
            <a:off x="252794" y="1151453"/>
            <a:ext cx="3725216" cy="4555093"/>
          </a:xfrm>
          <a:prstGeom prst="rect">
            <a:avLst/>
          </a:prstGeom>
          <a:noFill/>
        </p:spPr>
        <p:txBody>
          <a:bodyPr wrap="square" rtlCol="0">
            <a:spAutoFit/>
          </a:bodyPr>
          <a:lstStyle/>
          <a:p>
            <a:pPr lvl="1" algn="ctr">
              <a:spcBef>
                <a:spcPts val="600"/>
              </a:spcBef>
              <a:spcAft>
                <a:spcPts val="600"/>
              </a:spcAft>
            </a:pPr>
            <a:r>
              <a:rPr lang="en-US" sz="2600" dirty="0"/>
              <a:t>Data management is the practice of creating, maintaining, documenting, and securing data.</a:t>
            </a:r>
          </a:p>
          <a:p>
            <a:pPr lvl="1" algn="ctr">
              <a:spcBef>
                <a:spcPts val="600"/>
              </a:spcBef>
              <a:spcAft>
                <a:spcPts val="600"/>
              </a:spcAft>
            </a:pPr>
            <a:endParaRPr lang="en-US" sz="2600" dirty="0"/>
          </a:p>
          <a:p>
            <a:pPr lvl="1" algn="ctr">
              <a:spcBef>
                <a:spcPts val="600"/>
              </a:spcBef>
              <a:spcAft>
                <a:spcPts val="600"/>
              </a:spcAft>
            </a:pPr>
            <a:r>
              <a:rPr lang="en-US" sz="2600" dirty="0"/>
              <a:t>It includes data cleaning, among many other tasks.</a:t>
            </a:r>
          </a:p>
          <a:p>
            <a:pPr marL="457200" indent="-457200">
              <a:spcBef>
                <a:spcPts val="600"/>
              </a:spcBef>
              <a:spcAft>
                <a:spcPts val="600"/>
              </a:spcAft>
              <a:buFont typeface="Arial" panose="020B0604020202020204" pitchFamily="34" charset="0"/>
              <a:buChar char="•"/>
            </a:pPr>
            <a:endParaRPr lang="en-US" sz="2600" dirty="0"/>
          </a:p>
        </p:txBody>
      </p:sp>
      <p:sp>
        <p:nvSpPr>
          <p:cNvPr id="5" name="TextBox 4">
            <a:extLst>
              <a:ext uri="{FF2B5EF4-FFF2-40B4-BE49-F238E27FC236}">
                <a16:creationId xmlns:a16="http://schemas.microsoft.com/office/drawing/2014/main" id="{0ABF8DF7-9F95-C2F1-D861-16E63F2730F9}"/>
              </a:ext>
            </a:extLst>
          </p:cNvPr>
          <p:cNvSpPr txBox="1"/>
          <p:nvPr/>
        </p:nvSpPr>
        <p:spPr>
          <a:xfrm>
            <a:off x="108252" y="5649106"/>
            <a:ext cx="2638864" cy="246221"/>
          </a:xfrm>
          <a:prstGeom prst="rect">
            <a:avLst/>
          </a:prstGeom>
          <a:noFill/>
        </p:spPr>
        <p:txBody>
          <a:bodyPr wrap="none" rtlCol="0">
            <a:spAutoFit/>
          </a:bodyPr>
          <a:lstStyle/>
          <a:p>
            <a:r>
              <a:rPr lang="en-US" sz="1000" dirty="0"/>
              <a:t>Graphic from https://</a:t>
            </a:r>
            <a:r>
              <a:rPr lang="en-US" sz="1000" dirty="0" err="1"/>
              <a:t>datamanagement.iu.edu</a:t>
            </a:r>
            <a:r>
              <a:rPr lang="en-US" sz="1000" dirty="0"/>
              <a:t>/</a:t>
            </a:r>
            <a:endParaRPr lang="en-US" sz="1000" u="sng" dirty="0"/>
          </a:p>
        </p:txBody>
      </p:sp>
    </p:spTree>
    <p:extLst>
      <p:ext uri="{BB962C8B-B14F-4D97-AF65-F5344CB8AC3E}">
        <p14:creationId xmlns:p14="http://schemas.microsoft.com/office/powerpoint/2010/main" val="3023104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dataset</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pic>
        <p:nvPicPr>
          <p:cNvPr id="3" name="Picture 2">
            <a:extLst>
              <a:ext uri="{FF2B5EF4-FFF2-40B4-BE49-F238E27FC236}">
                <a16:creationId xmlns:a16="http://schemas.microsoft.com/office/drawing/2014/main" id="{28A1A4EF-6943-8C5A-435A-B0B9CC07BA86}"/>
              </a:ext>
            </a:extLst>
          </p:cNvPr>
          <p:cNvPicPr>
            <a:picLocks noChangeAspect="1"/>
          </p:cNvPicPr>
          <p:nvPr/>
        </p:nvPicPr>
        <p:blipFill>
          <a:blip r:embed="rId2"/>
          <a:stretch>
            <a:fillRect/>
          </a:stretch>
        </p:blipFill>
        <p:spPr>
          <a:xfrm>
            <a:off x="429870" y="1381196"/>
            <a:ext cx="8381279" cy="3767836"/>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452776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dataset</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
        <p:nvSpPr>
          <p:cNvPr id="2" name="TextBox 1">
            <a:extLst>
              <a:ext uri="{FF2B5EF4-FFF2-40B4-BE49-F238E27FC236}">
                <a16:creationId xmlns:a16="http://schemas.microsoft.com/office/drawing/2014/main" id="{07B60D1F-C079-A5EF-8E80-D342B5425D05}"/>
              </a:ext>
            </a:extLst>
          </p:cNvPr>
          <p:cNvSpPr txBox="1"/>
          <p:nvPr/>
        </p:nvSpPr>
        <p:spPr>
          <a:xfrm>
            <a:off x="966696" y="2618783"/>
            <a:ext cx="8093644" cy="646331"/>
          </a:xfrm>
          <a:prstGeom prst="rect">
            <a:avLst/>
          </a:prstGeom>
          <a:noFill/>
        </p:spPr>
        <p:txBody>
          <a:bodyPr wrap="square" rtlCol="0">
            <a:spAutoFit/>
          </a:bodyPr>
          <a:lstStyle/>
          <a:p>
            <a:r>
              <a:rPr lang="en-US" sz="3600" dirty="0" err="1"/>
              <a:t>bit.ly</a:t>
            </a:r>
            <a:r>
              <a:rPr lang="en-US" sz="3600" dirty="0"/>
              <a:t>/health_diplomacy_day2_data</a:t>
            </a:r>
          </a:p>
        </p:txBody>
      </p:sp>
    </p:spTree>
    <p:extLst>
      <p:ext uri="{BB962C8B-B14F-4D97-AF65-F5344CB8AC3E}">
        <p14:creationId xmlns:p14="http://schemas.microsoft.com/office/powerpoint/2010/main" val="189736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
        <p:nvSpPr>
          <p:cNvPr id="2" name="TextBox 1">
            <a:extLst>
              <a:ext uri="{FF2B5EF4-FFF2-40B4-BE49-F238E27FC236}">
                <a16:creationId xmlns:a16="http://schemas.microsoft.com/office/drawing/2014/main" id="{07B60D1F-C079-A5EF-8E80-D342B5425D05}"/>
              </a:ext>
            </a:extLst>
          </p:cNvPr>
          <p:cNvSpPr txBox="1"/>
          <p:nvPr/>
        </p:nvSpPr>
        <p:spPr>
          <a:xfrm>
            <a:off x="429870" y="1233096"/>
            <a:ext cx="8093644" cy="2954655"/>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Go to </a:t>
            </a:r>
            <a:r>
              <a:rPr lang="en-US" sz="2800" dirty="0" err="1"/>
              <a:t>bit.ly</a:t>
            </a:r>
            <a:r>
              <a:rPr lang="en-US" sz="2800" dirty="0"/>
              <a:t>/health_diplomacy_day2_data</a:t>
            </a:r>
            <a:endParaRPr lang="en-US" sz="2600" dirty="0"/>
          </a:p>
          <a:p>
            <a:pPr marL="457200" indent="-457200">
              <a:spcBef>
                <a:spcPts val="600"/>
              </a:spcBef>
              <a:spcAft>
                <a:spcPts val="600"/>
              </a:spcAft>
              <a:buFont typeface="Arial" panose="020B0604020202020204" pitchFamily="34" charset="0"/>
              <a:buChar char="•"/>
            </a:pPr>
            <a:r>
              <a:rPr lang="en-US" sz="2600" dirty="0"/>
              <a:t>Copy URL</a:t>
            </a:r>
          </a:p>
          <a:p>
            <a:pPr marL="457200" indent="-457200">
              <a:spcBef>
                <a:spcPts val="600"/>
              </a:spcBef>
              <a:spcAft>
                <a:spcPts val="600"/>
              </a:spcAft>
              <a:buFont typeface="Arial" panose="020B0604020202020204" pitchFamily="34" charset="0"/>
              <a:buChar char="•"/>
            </a:pPr>
            <a:r>
              <a:rPr lang="en-US" sz="2600" dirty="0"/>
              <a:t>Read data into R</a:t>
            </a:r>
          </a:p>
          <a:p>
            <a:pPr marL="457200" indent="-457200">
              <a:spcBef>
                <a:spcPts val="600"/>
              </a:spcBef>
              <a:spcAft>
                <a:spcPts val="600"/>
              </a:spcAft>
              <a:buFont typeface="Arial" panose="020B0604020202020204" pitchFamily="34" charset="0"/>
              <a:buChar char="•"/>
            </a:pPr>
            <a:r>
              <a:rPr lang="en-US" sz="2000" dirty="0" err="1">
                <a:solidFill>
                  <a:schemeClr val="bg1">
                    <a:lumMod val="50000"/>
                  </a:schemeClr>
                </a:solidFill>
              </a:rPr>
              <a:t>read.delim</a:t>
            </a:r>
            <a:r>
              <a:rPr lang="en-US" sz="2000" dirty="0">
                <a:solidFill>
                  <a:schemeClr val="bg1">
                    <a:lumMod val="50000"/>
                  </a:schemeClr>
                </a:solidFill>
              </a:rPr>
              <a:t>(</a:t>
            </a:r>
            <a:r>
              <a:rPr lang="en-US" sz="2000" dirty="0">
                <a:solidFill>
                  <a:schemeClr val="bg1">
                    <a:lumMod val="50000"/>
                  </a:schemeClr>
                </a:solidFill>
                <a:hlinkClick r:id="rId3">
                  <a:extLst>
                    <a:ext uri="{A12FA001-AC4F-418D-AE19-62706E023703}">
                      <ahyp:hlinkClr xmlns:ahyp="http://schemas.microsoft.com/office/drawing/2018/hyperlinkcolor" val="tx"/>
                    </a:ext>
                  </a:extLst>
                </a:hlinkClick>
              </a:rPr>
              <a:t>“https://raw.githubusercontent.com/seaneff/data-science-basics-2023/main/reference-dataset/countries.tsv</a:t>
            </a:r>
            <a:r>
              <a:rPr lang="en-US" sz="2000" dirty="0">
                <a:solidFill>
                  <a:schemeClr val="bg1">
                    <a:lumMod val="50000"/>
                  </a:schemeClr>
                </a:solidFill>
              </a:rPr>
              <a: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577660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structures in R</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857399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Structures in R</a:t>
            </a:r>
          </a:p>
        </p:txBody>
      </p:sp>
      <p:sp>
        <p:nvSpPr>
          <p:cNvPr id="3" name="TextBox 2">
            <a:extLst>
              <a:ext uri="{FF2B5EF4-FFF2-40B4-BE49-F238E27FC236}">
                <a16:creationId xmlns:a16="http://schemas.microsoft.com/office/drawing/2014/main" id="{B54D7B8F-B9AB-5720-087E-1A75A0241263}"/>
              </a:ext>
            </a:extLst>
          </p:cNvPr>
          <p:cNvSpPr txBox="1"/>
          <p:nvPr/>
        </p:nvSpPr>
        <p:spPr>
          <a:xfrm>
            <a:off x="429870" y="1233096"/>
            <a:ext cx="8093644" cy="2954655"/>
          </a:xfrm>
          <a:prstGeom prst="rect">
            <a:avLst/>
          </a:prstGeom>
          <a:noFill/>
        </p:spPr>
        <p:txBody>
          <a:bodyPr wrap="square" rtlCol="0">
            <a:spAutoFit/>
          </a:bodyPr>
          <a:lstStyle/>
          <a:p>
            <a:pPr>
              <a:spcBef>
                <a:spcPts val="600"/>
              </a:spcBef>
              <a:spcAft>
                <a:spcPts val="600"/>
              </a:spcAft>
            </a:pPr>
            <a:r>
              <a:rPr lang="en-US" sz="2600" dirty="0"/>
              <a:t>Yesterday we discussed vectors, today, we’re going to talk about other types of data structures in R. There are a few different types, but the ones we’ll talk about this week are:</a:t>
            </a:r>
          </a:p>
          <a:p>
            <a:pPr marL="457200" indent="-457200">
              <a:spcBef>
                <a:spcPts val="600"/>
              </a:spcBef>
              <a:spcAft>
                <a:spcPts val="600"/>
              </a:spcAft>
              <a:buFont typeface="Arial" panose="020B0604020202020204" pitchFamily="34" charset="0"/>
              <a:buChar char="•"/>
            </a:pPr>
            <a:r>
              <a:rPr lang="en-US" sz="2600" dirty="0"/>
              <a:t>vectors: group of data elements of a certain type (1D)</a:t>
            </a:r>
          </a:p>
          <a:p>
            <a:pPr marL="457200" indent="-457200">
              <a:spcBef>
                <a:spcPts val="600"/>
              </a:spcBef>
              <a:spcAft>
                <a:spcPts val="600"/>
              </a:spcAft>
              <a:buFont typeface="Arial" panose="020B0604020202020204" pitchFamily="34" charset="0"/>
              <a:buChar char="•"/>
            </a:pPr>
            <a:r>
              <a:rPr lang="en-US" sz="2600" dirty="0"/>
              <a:t>matrix: group of data elements of a certain type (2D)</a:t>
            </a:r>
          </a:p>
          <a:p>
            <a:pPr marL="457200" indent="-457200">
              <a:spcBef>
                <a:spcPts val="600"/>
              </a:spcBef>
              <a:spcAft>
                <a:spcPts val="600"/>
              </a:spcAft>
              <a:buFont typeface="Arial" panose="020B0604020202020204" pitchFamily="34" charset="0"/>
              <a:buChar char="•"/>
            </a:pPr>
            <a:r>
              <a:rPr lang="en-US" sz="2600" dirty="0"/>
              <a:t>data frame: group of data elements with different types</a:t>
            </a:r>
          </a:p>
        </p:txBody>
      </p:sp>
    </p:spTree>
    <p:extLst>
      <p:ext uri="{BB962C8B-B14F-4D97-AF65-F5344CB8AC3E}">
        <p14:creationId xmlns:p14="http://schemas.microsoft.com/office/powerpoint/2010/main" val="3202202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5" name="Picture 4">
            <a:extLst>
              <a:ext uri="{FF2B5EF4-FFF2-40B4-BE49-F238E27FC236}">
                <a16:creationId xmlns:a16="http://schemas.microsoft.com/office/drawing/2014/main" id="{9B3DF1F9-CB82-09D2-0AED-968C1F5B8C37}"/>
              </a:ext>
            </a:extLst>
          </p:cNvPr>
          <p:cNvPicPr>
            <a:picLocks noChangeAspect="1"/>
          </p:cNvPicPr>
          <p:nvPr/>
        </p:nvPicPr>
        <p:blipFill>
          <a:blip r:embed="rId2"/>
          <a:stretch>
            <a:fillRect/>
          </a:stretch>
        </p:blipFill>
        <p:spPr>
          <a:xfrm>
            <a:off x="310148" y="1231641"/>
            <a:ext cx="8523703" cy="3955977"/>
          </a:xfrm>
          <a:prstGeom prst="rect">
            <a:avLst/>
          </a:prstGeom>
        </p:spPr>
      </p:pic>
      <p:sp>
        <p:nvSpPr>
          <p:cNvPr id="6" name="Oval 5">
            <a:extLst>
              <a:ext uri="{FF2B5EF4-FFF2-40B4-BE49-F238E27FC236}">
                <a16:creationId xmlns:a16="http://schemas.microsoft.com/office/drawing/2014/main" id="{4526A85B-6615-AF2B-CAC9-D6CF60FB86A0}"/>
              </a:ext>
            </a:extLst>
          </p:cNvPr>
          <p:cNvSpPr/>
          <p:nvPr/>
        </p:nvSpPr>
        <p:spPr>
          <a:xfrm>
            <a:off x="2313992" y="1181254"/>
            <a:ext cx="1045028" cy="44954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648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err="1"/>
              <a:t>Dataframe</a:t>
            </a:r>
            <a:endParaRPr lang="en-US" sz="3200" dirty="0"/>
          </a:p>
        </p:txBody>
      </p:sp>
      <p:pic>
        <p:nvPicPr>
          <p:cNvPr id="5" name="Picture 4">
            <a:extLst>
              <a:ext uri="{FF2B5EF4-FFF2-40B4-BE49-F238E27FC236}">
                <a16:creationId xmlns:a16="http://schemas.microsoft.com/office/drawing/2014/main" id="{9B3DF1F9-CB82-09D2-0AED-968C1F5B8C37}"/>
              </a:ext>
            </a:extLst>
          </p:cNvPr>
          <p:cNvPicPr>
            <a:picLocks noChangeAspect="1"/>
          </p:cNvPicPr>
          <p:nvPr/>
        </p:nvPicPr>
        <p:blipFill>
          <a:blip r:embed="rId2"/>
          <a:stretch>
            <a:fillRect/>
          </a:stretch>
        </p:blipFill>
        <p:spPr>
          <a:xfrm>
            <a:off x="310148" y="1231641"/>
            <a:ext cx="8523703" cy="3955977"/>
          </a:xfrm>
          <a:prstGeom prst="rect">
            <a:avLst/>
          </a:prstGeom>
        </p:spPr>
      </p:pic>
      <p:sp>
        <p:nvSpPr>
          <p:cNvPr id="6" name="Oval 5">
            <a:extLst>
              <a:ext uri="{FF2B5EF4-FFF2-40B4-BE49-F238E27FC236}">
                <a16:creationId xmlns:a16="http://schemas.microsoft.com/office/drawing/2014/main" id="{4526A85B-6615-AF2B-CAC9-D6CF60FB86A0}"/>
              </a:ext>
            </a:extLst>
          </p:cNvPr>
          <p:cNvSpPr/>
          <p:nvPr/>
        </p:nvSpPr>
        <p:spPr>
          <a:xfrm>
            <a:off x="0" y="1181254"/>
            <a:ext cx="9144000" cy="44954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62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Can you find a logical vector?</a:t>
            </a:r>
          </a:p>
          <a:p>
            <a:pPr marL="457200" indent="-457200">
              <a:spcBef>
                <a:spcPts val="600"/>
              </a:spcBef>
              <a:spcAft>
                <a:spcPts val="600"/>
              </a:spcAft>
              <a:buFont typeface="Arial" panose="020B0604020202020204" pitchFamily="34" charset="0"/>
              <a:buChar char="•"/>
            </a:pPr>
            <a:r>
              <a:rPr lang="en-US" sz="2600" dirty="0"/>
              <a:t>A character vector?</a:t>
            </a:r>
          </a:p>
          <a:p>
            <a:pPr marL="457200" indent="-457200">
              <a:spcBef>
                <a:spcPts val="600"/>
              </a:spcBef>
              <a:spcAft>
                <a:spcPts val="600"/>
              </a:spcAft>
              <a:buFont typeface="Arial" panose="020B0604020202020204" pitchFamily="34" charset="0"/>
              <a:buChar char="•"/>
            </a:pPr>
            <a:r>
              <a:rPr lang="en-US" sz="2600" dirty="0"/>
              <a:t>A numeric vector?</a:t>
            </a:r>
          </a:p>
        </p:txBody>
      </p:sp>
    </p:spTree>
    <p:extLst>
      <p:ext uri="{BB962C8B-B14F-4D97-AF65-F5344CB8AC3E}">
        <p14:creationId xmlns:p14="http://schemas.microsoft.com/office/powerpoint/2010/main" val="3476616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head() function</a:t>
            </a:r>
          </a:p>
        </p:txBody>
      </p:sp>
      <p:pic>
        <p:nvPicPr>
          <p:cNvPr id="5" name="Picture 4">
            <a:extLst>
              <a:ext uri="{FF2B5EF4-FFF2-40B4-BE49-F238E27FC236}">
                <a16:creationId xmlns:a16="http://schemas.microsoft.com/office/drawing/2014/main" id="{CAB3D294-9CEB-7169-D001-FC87C9195DFA}"/>
              </a:ext>
            </a:extLst>
          </p:cNvPr>
          <p:cNvPicPr>
            <a:picLocks noChangeAspect="1"/>
          </p:cNvPicPr>
          <p:nvPr/>
        </p:nvPicPr>
        <p:blipFill>
          <a:blip r:embed="rId3"/>
          <a:stretch>
            <a:fillRect/>
          </a:stretch>
        </p:blipFill>
        <p:spPr>
          <a:xfrm>
            <a:off x="401216" y="1751099"/>
            <a:ext cx="8341567" cy="3355802"/>
          </a:xfrm>
          <a:prstGeom prst="rect">
            <a:avLst/>
          </a:prstGeom>
        </p:spPr>
      </p:pic>
    </p:spTree>
    <p:extLst>
      <p:ext uri="{BB962C8B-B14F-4D97-AF65-F5344CB8AC3E}">
        <p14:creationId xmlns:p14="http://schemas.microsoft.com/office/powerpoint/2010/main" val="3930427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10C55-3EA9-93B1-1C11-456EB459E2A6}"/>
              </a:ext>
            </a:extLst>
          </p:cNvPr>
          <p:cNvPicPr>
            <a:picLocks noChangeAspect="1"/>
          </p:cNvPicPr>
          <p:nvPr/>
        </p:nvPicPr>
        <p:blipFill>
          <a:blip r:embed="rId3"/>
          <a:stretch>
            <a:fillRect/>
          </a:stretch>
        </p:blipFill>
        <p:spPr>
          <a:xfrm>
            <a:off x="609366" y="1593003"/>
            <a:ext cx="5380887" cy="4102857"/>
          </a:xfrm>
          <a:prstGeom prst="rect">
            <a:avLst/>
          </a:prstGeom>
        </p:spPr>
      </p:pic>
      <p:sp>
        <p:nvSpPr>
          <p:cNvPr id="6" name="Title 2">
            <a:extLst>
              <a:ext uri="{FF2B5EF4-FFF2-40B4-BE49-F238E27FC236}">
                <a16:creationId xmlns:a16="http://schemas.microsoft.com/office/drawing/2014/main" id="{0820520C-D918-1ACF-7A7B-98F1756AA66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View() function</a:t>
            </a:r>
          </a:p>
        </p:txBody>
      </p:sp>
    </p:spTree>
    <p:extLst>
      <p:ext uri="{BB962C8B-B14F-4D97-AF65-F5344CB8AC3E}">
        <p14:creationId xmlns:p14="http://schemas.microsoft.com/office/powerpoint/2010/main" val="3755613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does data cleaning involve?</a:t>
            </a:r>
          </a:p>
          <a:p>
            <a:r>
              <a:rPr lang="en-US" sz="3200" i="1" dirty="0"/>
              <a:t>Better question: what doesn’t it involve?</a:t>
            </a:r>
          </a:p>
        </p:txBody>
      </p:sp>
      <p:sp>
        <p:nvSpPr>
          <p:cNvPr id="2" name="TextBox 1">
            <a:extLst>
              <a:ext uri="{FF2B5EF4-FFF2-40B4-BE49-F238E27FC236}">
                <a16:creationId xmlns:a16="http://schemas.microsoft.com/office/drawing/2014/main" id="{9A0A10C9-FE35-FD58-3692-DC4CDD0C2B8C}"/>
              </a:ext>
            </a:extLst>
          </p:cNvPr>
          <p:cNvSpPr txBox="1"/>
          <p:nvPr/>
        </p:nvSpPr>
        <p:spPr>
          <a:xfrm>
            <a:off x="429870" y="1722953"/>
            <a:ext cx="7225692" cy="3662541"/>
          </a:xfrm>
          <a:prstGeom prst="rect">
            <a:avLst/>
          </a:prstGeom>
          <a:noFill/>
        </p:spPr>
        <p:txBody>
          <a:bodyPr wrap="square" rtlCol="0">
            <a:spAutoFit/>
          </a:bodyPr>
          <a:lstStyle/>
          <a:p>
            <a:pPr>
              <a:spcBef>
                <a:spcPts val="600"/>
              </a:spcBef>
              <a:spcAft>
                <a:spcPts val="600"/>
              </a:spcAft>
            </a:pPr>
            <a:r>
              <a:rPr lang="en-US" sz="2600" dirty="0"/>
              <a:t>Data cleaning tasks depending on what types of data you’re working with and where you got them! </a:t>
            </a:r>
          </a:p>
          <a:p>
            <a:pPr marL="457200" indent="-457200">
              <a:spcBef>
                <a:spcPts val="600"/>
              </a:spcBef>
              <a:spcAft>
                <a:spcPts val="600"/>
              </a:spcAft>
              <a:buFont typeface="Arial" panose="020B0604020202020204" pitchFamily="34" charset="0"/>
              <a:buChar char="•"/>
            </a:pPr>
            <a:r>
              <a:rPr lang="en-US" sz="2600" dirty="0"/>
              <a:t>Identifying and addressing missing values</a:t>
            </a:r>
          </a:p>
          <a:p>
            <a:pPr marL="457200" indent="-457200">
              <a:spcBef>
                <a:spcPts val="600"/>
              </a:spcBef>
              <a:spcAft>
                <a:spcPts val="600"/>
              </a:spcAft>
              <a:buFont typeface="Arial" panose="020B0604020202020204" pitchFamily="34" charset="0"/>
              <a:buChar char="•"/>
            </a:pPr>
            <a:r>
              <a:rPr lang="en-US" sz="2600" dirty="0"/>
              <a:t>Fixing “weird” characters</a:t>
            </a:r>
          </a:p>
          <a:p>
            <a:pPr marL="457200" indent="-457200">
              <a:spcBef>
                <a:spcPts val="600"/>
              </a:spcBef>
              <a:spcAft>
                <a:spcPts val="600"/>
              </a:spcAft>
              <a:buFont typeface="Arial" panose="020B0604020202020204" pitchFamily="34" charset="0"/>
              <a:buChar char="•"/>
            </a:pPr>
            <a:r>
              <a:rPr lang="en-US" sz="2600" dirty="0"/>
              <a:t>Combining multiple datasets</a:t>
            </a:r>
          </a:p>
          <a:p>
            <a:pPr marL="457200" indent="-457200">
              <a:spcBef>
                <a:spcPts val="600"/>
              </a:spcBef>
              <a:spcAft>
                <a:spcPts val="600"/>
              </a:spcAft>
              <a:buFont typeface="Arial" panose="020B0604020202020204" pitchFamily="34" charset="0"/>
              <a:buChar char="•"/>
            </a:pPr>
            <a:r>
              <a:rPr lang="en-US" sz="2600" dirty="0"/>
              <a:t>Deduplicating lists</a:t>
            </a:r>
          </a:p>
          <a:p>
            <a:pPr marL="457200" indent="-457200">
              <a:spcBef>
                <a:spcPts val="600"/>
              </a:spcBef>
              <a:spcAft>
                <a:spcPts val="600"/>
              </a:spcAft>
              <a:buFont typeface="Arial" panose="020B0604020202020204" pitchFamily="34" charset="0"/>
              <a:buChar char="•"/>
            </a:pPr>
            <a:r>
              <a:rPr lang="en-US" sz="2600" dirty="0"/>
              <a:t>Identifying other discrepancies…</a:t>
            </a:r>
          </a:p>
        </p:txBody>
      </p:sp>
    </p:spTree>
    <p:extLst>
      <p:ext uri="{BB962C8B-B14F-4D97-AF65-F5344CB8AC3E}">
        <p14:creationId xmlns:p14="http://schemas.microsoft.com/office/powerpoint/2010/main" val="2083701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820520C-D918-1ACF-7A7B-98F1756AA663}"/>
              </a:ext>
            </a:extLst>
          </p:cNvPr>
          <p:cNvSpPr txBox="1">
            <a:spLocks/>
          </p:cNvSpPr>
          <p:nvPr/>
        </p:nvSpPr>
        <p:spPr>
          <a:xfrm>
            <a:off x="429870" y="306381"/>
            <a:ext cx="8877416"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Use table() to check for missing values</a:t>
            </a:r>
          </a:p>
        </p:txBody>
      </p:sp>
      <p:pic>
        <p:nvPicPr>
          <p:cNvPr id="2" name="Picture 1">
            <a:extLst>
              <a:ext uri="{FF2B5EF4-FFF2-40B4-BE49-F238E27FC236}">
                <a16:creationId xmlns:a16="http://schemas.microsoft.com/office/drawing/2014/main" id="{6D976BE3-C207-9A21-157A-BC9BF66C5B51}"/>
              </a:ext>
            </a:extLst>
          </p:cNvPr>
          <p:cNvPicPr>
            <a:picLocks noChangeAspect="1"/>
          </p:cNvPicPr>
          <p:nvPr/>
        </p:nvPicPr>
        <p:blipFill>
          <a:blip r:embed="rId3"/>
          <a:stretch>
            <a:fillRect/>
          </a:stretch>
        </p:blipFill>
        <p:spPr>
          <a:xfrm>
            <a:off x="963386" y="1449381"/>
            <a:ext cx="6598729" cy="4063194"/>
          </a:xfrm>
          <a:prstGeom prst="rect">
            <a:avLst/>
          </a:prstGeom>
        </p:spPr>
      </p:pic>
    </p:spTree>
    <p:extLst>
      <p:ext uri="{BB962C8B-B14F-4D97-AF65-F5344CB8AC3E}">
        <p14:creationId xmlns:p14="http://schemas.microsoft.com/office/powerpoint/2010/main" val="3274546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073109-4EFF-ACD1-E17C-5495DDEA67C3}"/>
              </a:ext>
            </a:extLst>
          </p:cNvPr>
          <p:cNvPicPr>
            <a:picLocks noChangeAspect="1"/>
          </p:cNvPicPr>
          <p:nvPr/>
        </p:nvPicPr>
        <p:blipFill>
          <a:blip r:embed="rId3"/>
          <a:stretch>
            <a:fillRect/>
          </a:stretch>
        </p:blipFill>
        <p:spPr>
          <a:xfrm>
            <a:off x="816428" y="1449381"/>
            <a:ext cx="7772400" cy="4362137"/>
          </a:xfrm>
          <a:prstGeom prst="rect">
            <a:avLst/>
          </a:prstGeom>
        </p:spPr>
      </p:pic>
      <p:sp>
        <p:nvSpPr>
          <p:cNvPr id="8" name="Title 2">
            <a:extLst>
              <a:ext uri="{FF2B5EF4-FFF2-40B4-BE49-F238E27FC236}">
                <a16:creationId xmlns:a16="http://schemas.microsoft.com/office/drawing/2014/main" id="{1C6A2AE6-F940-AEB4-3735-B215C71D51D2}"/>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Dimensions and field names</a:t>
            </a:r>
          </a:p>
        </p:txBody>
      </p:sp>
    </p:spTree>
    <p:extLst>
      <p:ext uri="{BB962C8B-B14F-4D97-AF65-F5344CB8AC3E}">
        <p14:creationId xmlns:p14="http://schemas.microsoft.com/office/powerpoint/2010/main" val="2015310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820520C-D918-1ACF-7A7B-98F1756AA66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Accessing subsets of data</a:t>
            </a:r>
          </a:p>
          <a:p>
            <a:r>
              <a:rPr lang="en-US" sz="3200" b="0" i="1" dirty="0"/>
              <a:t>Using $ to call vectors</a:t>
            </a:r>
          </a:p>
        </p:txBody>
      </p:sp>
      <p:pic>
        <p:nvPicPr>
          <p:cNvPr id="4" name="Picture 3">
            <a:extLst>
              <a:ext uri="{FF2B5EF4-FFF2-40B4-BE49-F238E27FC236}">
                <a16:creationId xmlns:a16="http://schemas.microsoft.com/office/drawing/2014/main" id="{D8AEA0E6-31D4-C6E8-2EAC-12DCD1E77187}"/>
              </a:ext>
            </a:extLst>
          </p:cNvPr>
          <p:cNvPicPr>
            <a:picLocks noChangeAspect="1"/>
          </p:cNvPicPr>
          <p:nvPr/>
        </p:nvPicPr>
        <p:blipFill>
          <a:blip r:embed="rId3"/>
          <a:stretch>
            <a:fillRect/>
          </a:stretch>
        </p:blipFill>
        <p:spPr>
          <a:xfrm>
            <a:off x="555171" y="1772239"/>
            <a:ext cx="7772400" cy="2955285"/>
          </a:xfrm>
          <a:prstGeom prst="rect">
            <a:avLst/>
          </a:prstGeom>
        </p:spPr>
      </p:pic>
    </p:spTree>
    <p:extLst>
      <p:ext uri="{BB962C8B-B14F-4D97-AF65-F5344CB8AC3E}">
        <p14:creationId xmlns:p14="http://schemas.microsoft.com/office/powerpoint/2010/main" val="1440959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Ask questions about your data</a:t>
            </a:r>
          </a:p>
        </p:txBody>
      </p:sp>
      <p:pic>
        <p:nvPicPr>
          <p:cNvPr id="5" name="Picture 4">
            <a:extLst>
              <a:ext uri="{FF2B5EF4-FFF2-40B4-BE49-F238E27FC236}">
                <a16:creationId xmlns:a16="http://schemas.microsoft.com/office/drawing/2014/main" id="{5DA87919-F3BE-64BC-4207-00D87F022991}"/>
              </a:ext>
            </a:extLst>
          </p:cNvPr>
          <p:cNvPicPr>
            <a:picLocks noChangeAspect="1"/>
          </p:cNvPicPr>
          <p:nvPr/>
        </p:nvPicPr>
        <p:blipFill>
          <a:blip r:embed="rId2"/>
          <a:stretch>
            <a:fillRect/>
          </a:stretch>
        </p:blipFill>
        <p:spPr>
          <a:xfrm>
            <a:off x="653143" y="1150637"/>
            <a:ext cx="7364186" cy="4556725"/>
          </a:xfrm>
          <a:prstGeom prst="rect">
            <a:avLst/>
          </a:prstGeom>
        </p:spPr>
      </p:pic>
    </p:spTree>
    <p:extLst>
      <p:ext uri="{BB962C8B-B14F-4D97-AF65-F5344CB8AC3E}">
        <p14:creationId xmlns:p14="http://schemas.microsoft.com/office/powerpoint/2010/main" val="2484998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five minutes to explore this dataset</a:t>
            </a:r>
          </a:p>
          <a:p>
            <a:pPr marL="457200" indent="-457200">
              <a:spcBef>
                <a:spcPts val="600"/>
              </a:spcBef>
              <a:spcAft>
                <a:spcPts val="600"/>
              </a:spcAft>
              <a:buFont typeface="Arial" panose="020B0604020202020204" pitchFamily="34" charset="0"/>
              <a:buChar char="•"/>
            </a:pPr>
            <a:r>
              <a:rPr lang="en-US" sz="2600" dirty="0"/>
              <a:t>How many rows are there?</a:t>
            </a:r>
          </a:p>
          <a:p>
            <a:pPr marL="457200" indent="-457200">
              <a:spcBef>
                <a:spcPts val="600"/>
              </a:spcBef>
              <a:spcAft>
                <a:spcPts val="600"/>
              </a:spcAft>
              <a:buFont typeface="Arial" panose="020B0604020202020204" pitchFamily="34" charset="0"/>
              <a:buChar char="•"/>
            </a:pPr>
            <a:r>
              <a:rPr lang="en-US" sz="2600" dirty="0"/>
              <a:t>How many columns are there?</a:t>
            </a:r>
          </a:p>
          <a:p>
            <a:pPr marL="457200" indent="-457200">
              <a:spcBef>
                <a:spcPts val="600"/>
              </a:spcBef>
              <a:spcAft>
                <a:spcPts val="600"/>
              </a:spcAft>
              <a:buFont typeface="Arial" panose="020B0604020202020204" pitchFamily="34" charset="0"/>
              <a:buChar char="•"/>
            </a:pPr>
            <a:r>
              <a:rPr lang="en-US" sz="2600" dirty="0"/>
              <a:t>Can you use “$” to select a vector?</a:t>
            </a:r>
          </a:p>
        </p:txBody>
      </p:sp>
    </p:spTree>
    <p:extLst>
      <p:ext uri="{BB962C8B-B14F-4D97-AF65-F5344CB8AC3E}">
        <p14:creationId xmlns:p14="http://schemas.microsoft.com/office/powerpoint/2010/main" val="3562544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Documenting your data, code, and results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611800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Documentation</a:t>
            </a:r>
          </a:p>
        </p:txBody>
      </p:sp>
      <p:sp>
        <p:nvSpPr>
          <p:cNvPr id="3" name="TextBox 2">
            <a:extLst>
              <a:ext uri="{FF2B5EF4-FFF2-40B4-BE49-F238E27FC236}">
                <a16:creationId xmlns:a16="http://schemas.microsoft.com/office/drawing/2014/main" id="{75BE111A-049C-2CE8-B4AB-259F971DEC50}"/>
              </a:ext>
            </a:extLst>
          </p:cNvPr>
          <p:cNvSpPr txBox="1"/>
          <p:nvPr/>
        </p:nvSpPr>
        <p:spPr>
          <a:xfrm>
            <a:off x="429869" y="1041023"/>
            <a:ext cx="8564840" cy="581697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Throughout your analysis, documentation might be the single most important, and also the single most under-appreciated step of the process. </a:t>
            </a:r>
          </a:p>
          <a:p>
            <a:pPr marL="457200" indent="-457200">
              <a:spcBef>
                <a:spcPts val="600"/>
              </a:spcBef>
              <a:spcAft>
                <a:spcPts val="600"/>
              </a:spcAft>
              <a:buFont typeface="Arial" panose="020B0604020202020204" pitchFamily="34" charset="0"/>
              <a:buChar char="•"/>
            </a:pPr>
            <a:r>
              <a:rPr lang="en-US" sz="2600" dirty="0"/>
              <a:t>Documentation is helpful for :</a:t>
            </a:r>
          </a:p>
          <a:p>
            <a:pPr marL="914400" lvl="1" indent="-457200">
              <a:spcBef>
                <a:spcPts val="600"/>
              </a:spcBef>
              <a:spcAft>
                <a:spcPts val="600"/>
              </a:spcAft>
              <a:buFont typeface="Arial" panose="020B0604020202020204" pitchFamily="34" charset="0"/>
              <a:buChar char="•"/>
            </a:pPr>
            <a:r>
              <a:rPr lang="en-US" sz="2600" dirty="0"/>
              <a:t>current you: writing out simple, clear, documentation helps you think clearly</a:t>
            </a:r>
          </a:p>
          <a:p>
            <a:pPr marL="914400" lvl="1" indent="-457200">
              <a:spcBef>
                <a:spcPts val="600"/>
              </a:spcBef>
              <a:spcAft>
                <a:spcPts val="600"/>
              </a:spcAft>
              <a:buFont typeface="Arial" panose="020B0604020202020204" pitchFamily="34" charset="0"/>
              <a:buChar char="•"/>
            </a:pPr>
            <a:r>
              <a:rPr lang="en-US" sz="2600" dirty="0"/>
              <a:t>future you: you’ll inevitably forget </a:t>
            </a:r>
            <a:r>
              <a:rPr lang="en-US" sz="2600" i="1" dirty="0"/>
              <a:t>why</a:t>
            </a:r>
            <a:r>
              <a:rPr lang="en-US" sz="2600" dirty="0"/>
              <a:t> you did certain things, even if you can see your old code</a:t>
            </a:r>
          </a:p>
          <a:p>
            <a:pPr marL="914400" lvl="1" indent="-457200">
              <a:spcBef>
                <a:spcPts val="600"/>
              </a:spcBef>
              <a:spcAft>
                <a:spcPts val="600"/>
              </a:spcAft>
              <a:buFont typeface="Arial" panose="020B0604020202020204" pitchFamily="34" charset="0"/>
              <a:buChar char="•"/>
            </a:pPr>
            <a:r>
              <a:rPr lang="en-US" sz="2600" dirty="0"/>
              <a:t>others: hopefully other people will also use your work, and they need to know about it</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p:txBody>
      </p:sp>
    </p:spTree>
    <p:extLst>
      <p:ext uri="{BB962C8B-B14F-4D97-AF65-F5344CB8AC3E}">
        <p14:creationId xmlns:p14="http://schemas.microsoft.com/office/powerpoint/2010/main" val="826674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Documentation</a:t>
            </a:r>
          </a:p>
        </p:txBody>
      </p:sp>
      <p:sp>
        <p:nvSpPr>
          <p:cNvPr id="3" name="TextBox 2">
            <a:extLst>
              <a:ext uri="{FF2B5EF4-FFF2-40B4-BE49-F238E27FC236}">
                <a16:creationId xmlns:a16="http://schemas.microsoft.com/office/drawing/2014/main" id="{75BE111A-049C-2CE8-B4AB-259F971DEC50}"/>
              </a:ext>
            </a:extLst>
          </p:cNvPr>
          <p:cNvSpPr txBox="1"/>
          <p:nvPr/>
        </p:nvSpPr>
        <p:spPr>
          <a:xfrm>
            <a:off x="429869" y="1287244"/>
            <a:ext cx="8158959" cy="4062651"/>
          </a:xfrm>
          <a:prstGeom prst="rect">
            <a:avLst/>
          </a:prstGeom>
          <a:noFill/>
        </p:spPr>
        <p:txBody>
          <a:bodyPr wrap="square" rtlCol="0">
            <a:spAutoFit/>
          </a:bodyPr>
          <a:lstStyle/>
          <a:p>
            <a:pPr>
              <a:spcBef>
                <a:spcPts val="600"/>
              </a:spcBef>
              <a:spcAft>
                <a:spcPts val="600"/>
              </a:spcAft>
            </a:pPr>
            <a:r>
              <a:rPr lang="en-US" sz="2600" dirty="0"/>
              <a:t>Different materials, and different types of analysis benefit from different types of documentation.</a:t>
            </a:r>
          </a:p>
          <a:p>
            <a:pPr marL="457200" indent="-457200">
              <a:spcBef>
                <a:spcPts val="600"/>
              </a:spcBef>
              <a:spcAft>
                <a:spcPts val="600"/>
              </a:spcAft>
              <a:buFont typeface="Arial" panose="020B0604020202020204" pitchFamily="34" charset="0"/>
              <a:buChar char="•"/>
            </a:pPr>
            <a:r>
              <a:rPr lang="en-US" sz="2600" b="1" dirty="0"/>
              <a:t>Datasets: </a:t>
            </a:r>
            <a:r>
              <a:rPr lang="en-US" sz="2600" dirty="0"/>
              <a:t>Data dictionaries, rules to generate datasets</a:t>
            </a:r>
            <a:endParaRPr lang="en-US" sz="2600" b="1" dirty="0"/>
          </a:p>
          <a:p>
            <a:pPr marL="457200" indent="-457200">
              <a:spcBef>
                <a:spcPts val="600"/>
              </a:spcBef>
              <a:spcAft>
                <a:spcPts val="600"/>
              </a:spcAft>
              <a:buFont typeface="Arial" panose="020B0604020202020204" pitchFamily="34" charset="0"/>
              <a:buChar char="•"/>
            </a:pPr>
            <a:r>
              <a:rPr lang="en-US" sz="2600" b="1" dirty="0"/>
              <a:t>Code: </a:t>
            </a:r>
            <a:r>
              <a:rPr lang="en-US" sz="2600" dirty="0"/>
              <a:t>Comments in code, README files</a:t>
            </a:r>
            <a:endParaRPr lang="en-US" sz="2600" b="1" dirty="0"/>
          </a:p>
          <a:p>
            <a:pPr marL="457200" indent="-457200">
              <a:spcBef>
                <a:spcPts val="600"/>
              </a:spcBef>
              <a:spcAft>
                <a:spcPts val="600"/>
              </a:spcAft>
              <a:buFont typeface="Arial" panose="020B0604020202020204" pitchFamily="34" charset="0"/>
              <a:buChar char="•"/>
            </a:pPr>
            <a:r>
              <a:rPr lang="en-US" sz="2600" b="1" dirty="0"/>
              <a:t>Analysis/Results: </a:t>
            </a:r>
            <a:r>
              <a:rPr lang="en-US" sz="2600" dirty="0"/>
              <a:t>Methods documentation, in a word document, a google document, or in </a:t>
            </a:r>
            <a:r>
              <a:rPr lang="en-US" sz="2600" dirty="0" err="1"/>
              <a:t>github</a:t>
            </a:r>
            <a:endParaRPr lang="en-US" sz="2600" b="1" dirty="0"/>
          </a:p>
          <a:p>
            <a:pPr marL="457200"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p:txBody>
      </p:sp>
    </p:spTree>
    <p:extLst>
      <p:ext uri="{BB962C8B-B14F-4D97-AF65-F5344CB8AC3E}">
        <p14:creationId xmlns:p14="http://schemas.microsoft.com/office/powerpoint/2010/main" val="3912208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datasets:</a:t>
            </a:r>
          </a:p>
          <a:p>
            <a:r>
              <a:rPr lang="en-US" sz="3200" b="0" i="1" dirty="0"/>
              <a:t>Data dictionaries</a:t>
            </a:r>
          </a:p>
          <a:p>
            <a:endParaRPr lang="en-US" sz="3200" dirty="0"/>
          </a:p>
        </p:txBody>
      </p:sp>
      <p:sp>
        <p:nvSpPr>
          <p:cNvPr id="3" name="TextBox 2">
            <a:extLst>
              <a:ext uri="{FF2B5EF4-FFF2-40B4-BE49-F238E27FC236}">
                <a16:creationId xmlns:a16="http://schemas.microsoft.com/office/drawing/2014/main" id="{054A061A-9777-040A-535D-5DC28D3EAC49}"/>
              </a:ext>
            </a:extLst>
          </p:cNvPr>
          <p:cNvSpPr txBox="1"/>
          <p:nvPr/>
        </p:nvSpPr>
        <p:spPr>
          <a:xfrm>
            <a:off x="492520" y="1604485"/>
            <a:ext cx="8158959" cy="2954655"/>
          </a:xfrm>
          <a:prstGeom prst="rect">
            <a:avLst/>
          </a:prstGeom>
          <a:noFill/>
        </p:spPr>
        <p:txBody>
          <a:bodyPr wrap="square" rtlCol="0">
            <a:spAutoFit/>
          </a:bodyPr>
          <a:lstStyle/>
          <a:p>
            <a:pPr>
              <a:spcBef>
                <a:spcPts val="600"/>
              </a:spcBef>
              <a:spcAft>
                <a:spcPts val="600"/>
              </a:spcAft>
            </a:pPr>
            <a:r>
              <a:rPr lang="en-US" sz="2600" dirty="0"/>
              <a:t>The most common way to document a dataset is a data dictionary. At a minimum, data dictionaries:</a:t>
            </a:r>
          </a:p>
          <a:p>
            <a:pPr marL="457200" indent="-457200">
              <a:spcBef>
                <a:spcPts val="600"/>
              </a:spcBef>
              <a:spcAft>
                <a:spcPts val="600"/>
              </a:spcAft>
              <a:buFont typeface="Arial" panose="020B0604020202020204" pitchFamily="34" charset="0"/>
              <a:buChar char="•"/>
            </a:pPr>
            <a:r>
              <a:rPr lang="en-US" sz="2600" dirty="0"/>
              <a:t>Define the columns (“fields”) of a dataset</a:t>
            </a:r>
          </a:p>
          <a:p>
            <a:pPr marL="457200" indent="-457200">
              <a:spcBef>
                <a:spcPts val="600"/>
              </a:spcBef>
              <a:spcAft>
                <a:spcPts val="600"/>
              </a:spcAft>
              <a:buFont typeface="Arial" panose="020B0604020202020204" pitchFamily="34" charset="0"/>
              <a:buChar char="•"/>
            </a:pPr>
            <a:r>
              <a:rPr lang="en-US" sz="2600" dirty="0"/>
              <a:t>Specify what a row corresponds to (e.g., one country)</a:t>
            </a:r>
          </a:p>
          <a:p>
            <a:pPr marL="457200" indent="-457200">
              <a:spcBef>
                <a:spcPts val="600"/>
              </a:spcBef>
              <a:spcAft>
                <a:spcPts val="600"/>
              </a:spcAft>
              <a:buFont typeface="Arial" panose="020B0604020202020204" pitchFamily="34" charset="0"/>
              <a:buChar char="•"/>
            </a:pPr>
            <a:r>
              <a:rPr lang="en-US" sz="2600" dirty="0"/>
              <a:t>Give context about what the data are, including where they come from and how often they are updated</a:t>
            </a:r>
          </a:p>
        </p:txBody>
      </p:sp>
    </p:spTree>
    <p:extLst>
      <p:ext uri="{BB962C8B-B14F-4D97-AF65-F5344CB8AC3E}">
        <p14:creationId xmlns:p14="http://schemas.microsoft.com/office/powerpoint/2010/main" val="3116023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datasets:</a:t>
            </a:r>
          </a:p>
          <a:p>
            <a:r>
              <a:rPr lang="en-US" sz="3200" b="0" i="1" dirty="0"/>
              <a:t>Data dictionaries</a:t>
            </a:r>
          </a:p>
          <a:p>
            <a:endParaRPr lang="en-US" sz="3200" dirty="0"/>
          </a:p>
        </p:txBody>
      </p:sp>
      <p:sp>
        <p:nvSpPr>
          <p:cNvPr id="3" name="TextBox 2">
            <a:extLst>
              <a:ext uri="{FF2B5EF4-FFF2-40B4-BE49-F238E27FC236}">
                <a16:creationId xmlns:a16="http://schemas.microsoft.com/office/drawing/2014/main" id="{054A061A-9777-040A-535D-5DC28D3EAC49}"/>
              </a:ext>
            </a:extLst>
          </p:cNvPr>
          <p:cNvSpPr txBox="1"/>
          <p:nvPr/>
        </p:nvSpPr>
        <p:spPr>
          <a:xfrm>
            <a:off x="492520" y="1604485"/>
            <a:ext cx="8158959" cy="2646878"/>
          </a:xfrm>
          <a:prstGeom prst="rect">
            <a:avLst/>
          </a:prstGeom>
          <a:noFill/>
        </p:spPr>
        <p:txBody>
          <a:bodyPr wrap="square" rtlCol="0">
            <a:spAutoFit/>
          </a:bodyPr>
          <a:lstStyle/>
          <a:p>
            <a:pPr algn="ctr">
              <a:spcBef>
                <a:spcPts val="600"/>
              </a:spcBef>
              <a:spcAft>
                <a:spcPts val="600"/>
              </a:spcAft>
            </a:pPr>
            <a:r>
              <a:rPr lang="en-US" sz="2600" dirty="0"/>
              <a:t>Data dictionaries come in lots of formats and flavors. Work with the type that makes the most sense for who you are trying to communicate with. </a:t>
            </a:r>
          </a:p>
          <a:p>
            <a:pPr algn="ctr">
              <a:spcBef>
                <a:spcPts val="600"/>
              </a:spcBef>
              <a:spcAft>
                <a:spcPts val="600"/>
              </a:spcAft>
            </a:pPr>
            <a:r>
              <a:rPr lang="en-US" sz="2600" dirty="0"/>
              <a:t>You can see in the course references/ folder for today a few different examples of data dictionaries, with URLs for future reference.</a:t>
            </a:r>
          </a:p>
        </p:txBody>
      </p:sp>
    </p:spTree>
    <p:extLst>
      <p:ext uri="{BB962C8B-B14F-4D97-AF65-F5344CB8AC3E}">
        <p14:creationId xmlns:p14="http://schemas.microsoft.com/office/powerpoint/2010/main" val="30478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Some useful sources of global health security data</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128036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datasets:</a:t>
            </a:r>
          </a:p>
          <a:p>
            <a:r>
              <a:rPr lang="en-US" sz="3200" b="0" i="1" dirty="0"/>
              <a:t>Data dictionaries</a:t>
            </a:r>
          </a:p>
          <a:p>
            <a:endParaRPr lang="en-US" sz="3200" dirty="0"/>
          </a:p>
        </p:txBody>
      </p:sp>
      <p:pic>
        <p:nvPicPr>
          <p:cNvPr id="5" name="Picture 4">
            <a:extLst>
              <a:ext uri="{FF2B5EF4-FFF2-40B4-BE49-F238E27FC236}">
                <a16:creationId xmlns:a16="http://schemas.microsoft.com/office/drawing/2014/main" id="{339CE414-857F-9E84-CD32-AE745FC2FC8D}"/>
              </a:ext>
            </a:extLst>
          </p:cNvPr>
          <p:cNvPicPr>
            <a:picLocks noChangeAspect="1"/>
          </p:cNvPicPr>
          <p:nvPr/>
        </p:nvPicPr>
        <p:blipFill>
          <a:blip r:embed="rId2"/>
          <a:stretch>
            <a:fillRect/>
          </a:stretch>
        </p:blipFill>
        <p:spPr>
          <a:xfrm>
            <a:off x="299989" y="1843580"/>
            <a:ext cx="8544022" cy="3170840"/>
          </a:xfrm>
          <a:prstGeom prst="rect">
            <a:avLst/>
          </a:prstGeom>
          <a:ln>
            <a:solidFill>
              <a:schemeClr val="bg2">
                <a:lumMod val="20000"/>
                <a:lumOff val="80000"/>
              </a:schemeClr>
            </a:solidFill>
          </a:ln>
          <a:effectLst>
            <a:outerShdw blurRad="50800" dist="38100" dir="2700000" algn="tl" rotWithShape="0">
              <a:schemeClr val="bg2">
                <a:alpha val="40000"/>
              </a:schemeClr>
            </a:outerShdw>
          </a:effectLst>
        </p:spPr>
      </p:pic>
    </p:spTree>
    <p:extLst>
      <p:ext uri="{BB962C8B-B14F-4D97-AF65-F5344CB8AC3E}">
        <p14:creationId xmlns:p14="http://schemas.microsoft.com/office/powerpoint/2010/main" val="4006838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892552"/>
          </a:xfrm>
          <a:prstGeom prst="rect">
            <a:avLst/>
          </a:prstGeom>
          <a:noFill/>
        </p:spPr>
        <p:txBody>
          <a:bodyPr wrap="square" rtlCol="0">
            <a:spAutoFit/>
          </a:bodyPr>
          <a:lstStyle/>
          <a:p>
            <a:pPr algn="ctr">
              <a:spcBef>
                <a:spcPts val="600"/>
              </a:spcBef>
              <a:spcAft>
                <a:spcPts val="600"/>
              </a:spcAft>
            </a:pPr>
            <a:r>
              <a:rPr lang="en-US" sz="2600" dirty="0"/>
              <a:t>Let’s work together to fill out a data dictionary for the dataset we created together in class today.</a:t>
            </a:r>
          </a:p>
        </p:txBody>
      </p:sp>
    </p:spTree>
    <p:extLst>
      <p:ext uri="{BB962C8B-B14F-4D97-AF65-F5344CB8AC3E}">
        <p14:creationId xmlns:p14="http://schemas.microsoft.com/office/powerpoint/2010/main" val="506671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E27D51-253D-FE11-7209-D75F6A1ECFE2}"/>
              </a:ext>
            </a:extLst>
          </p:cNvPr>
          <p:cNvSpPr txBox="1"/>
          <p:nvPr/>
        </p:nvSpPr>
        <p:spPr>
          <a:xfrm>
            <a:off x="429869" y="1715915"/>
            <a:ext cx="8284261" cy="144655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As we start writing code, it’s helpful to leave “notes” for yourself and others reminding yourself what you did</a:t>
            </a:r>
          </a:p>
          <a:p>
            <a:pPr marL="457200" indent="-457200">
              <a:spcBef>
                <a:spcPts val="600"/>
              </a:spcBef>
              <a:spcAft>
                <a:spcPts val="600"/>
              </a:spcAft>
              <a:buFont typeface="Arial" panose="020B0604020202020204" pitchFamily="34" charset="0"/>
              <a:buChar char="•"/>
            </a:pPr>
            <a:r>
              <a:rPr lang="en-US" sz="2600" dirty="0"/>
              <a:t>Comments can also help break code into sections</a:t>
            </a:r>
          </a:p>
        </p:txBody>
      </p:sp>
      <p:pic>
        <p:nvPicPr>
          <p:cNvPr id="5" name="Picture 4">
            <a:extLst>
              <a:ext uri="{FF2B5EF4-FFF2-40B4-BE49-F238E27FC236}">
                <a16:creationId xmlns:a16="http://schemas.microsoft.com/office/drawing/2014/main" id="{697E6AA9-97B0-1245-B8D5-41AF95699688}"/>
              </a:ext>
            </a:extLst>
          </p:cNvPr>
          <p:cNvPicPr>
            <a:picLocks noChangeAspect="1"/>
          </p:cNvPicPr>
          <p:nvPr/>
        </p:nvPicPr>
        <p:blipFill>
          <a:blip r:embed="rId3"/>
          <a:stretch>
            <a:fillRect/>
          </a:stretch>
        </p:blipFill>
        <p:spPr>
          <a:xfrm>
            <a:off x="2732367" y="3429000"/>
            <a:ext cx="6172201" cy="2259106"/>
          </a:xfrm>
          <a:prstGeom prst="rect">
            <a:avLst/>
          </a:prstGeom>
        </p:spPr>
      </p:pic>
      <p:sp>
        <p:nvSpPr>
          <p:cNvPr id="4" name="TextBox 3">
            <a:extLst>
              <a:ext uri="{FF2B5EF4-FFF2-40B4-BE49-F238E27FC236}">
                <a16:creationId xmlns:a16="http://schemas.microsoft.com/office/drawing/2014/main" id="{967A1773-7821-9B45-058F-0B91C117175A}"/>
              </a:ext>
            </a:extLst>
          </p:cNvPr>
          <p:cNvSpPr txBox="1"/>
          <p:nvPr/>
        </p:nvSpPr>
        <p:spPr>
          <a:xfrm>
            <a:off x="149434" y="5668362"/>
            <a:ext cx="971741" cy="246221"/>
          </a:xfrm>
          <a:prstGeom prst="rect">
            <a:avLst/>
          </a:prstGeom>
          <a:noFill/>
        </p:spPr>
        <p:txBody>
          <a:bodyPr wrap="none" rtlCol="0">
            <a:spAutoFit/>
          </a:bodyPr>
          <a:lstStyle/>
          <a:p>
            <a:r>
              <a:rPr lang="en-US" sz="1000" dirty="0"/>
              <a:t>Comic by XKCD</a:t>
            </a:r>
            <a:endParaRPr lang="en-US" sz="1000" u="sng" dirty="0"/>
          </a:p>
        </p:txBody>
      </p:sp>
      <p:sp>
        <p:nvSpPr>
          <p:cNvPr id="6" name="Title 2">
            <a:extLst>
              <a:ext uri="{FF2B5EF4-FFF2-40B4-BE49-F238E27FC236}">
                <a16:creationId xmlns:a16="http://schemas.microsoft.com/office/drawing/2014/main" id="{9299ACD2-E0E9-6545-E592-A9A1491C6936}"/>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code:</a:t>
            </a:r>
          </a:p>
          <a:p>
            <a:r>
              <a:rPr lang="en-US" sz="3200" b="0" dirty="0"/>
              <a:t>comments</a:t>
            </a:r>
          </a:p>
        </p:txBody>
      </p:sp>
    </p:spTree>
    <p:extLst>
      <p:ext uri="{BB962C8B-B14F-4D97-AF65-F5344CB8AC3E}">
        <p14:creationId xmlns:p14="http://schemas.microsoft.com/office/powerpoint/2010/main" val="1472615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2A5DF1-9C6F-A7C3-78EE-70E838F7E30B}"/>
              </a:ext>
            </a:extLst>
          </p:cNvPr>
          <p:cNvPicPr>
            <a:picLocks noChangeAspect="1"/>
          </p:cNvPicPr>
          <p:nvPr/>
        </p:nvPicPr>
        <p:blipFill>
          <a:blip r:embed="rId2"/>
          <a:stretch>
            <a:fillRect/>
          </a:stretch>
        </p:blipFill>
        <p:spPr>
          <a:xfrm>
            <a:off x="627536" y="1596338"/>
            <a:ext cx="7888928" cy="4106852"/>
          </a:xfrm>
          <a:prstGeom prst="rect">
            <a:avLst/>
          </a:prstGeom>
        </p:spPr>
      </p:pic>
      <p:sp>
        <p:nvSpPr>
          <p:cNvPr id="4" name="Title 2">
            <a:extLst>
              <a:ext uri="{FF2B5EF4-FFF2-40B4-BE49-F238E27FC236}">
                <a16:creationId xmlns:a16="http://schemas.microsoft.com/office/drawing/2014/main" id="{2C229B28-35EB-34F8-6DDF-E055676D3E5C}"/>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code:</a:t>
            </a:r>
          </a:p>
          <a:p>
            <a:r>
              <a:rPr lang="en-US" sz="3200" b="0" dirty="0"/>
              <a:t>comments</a:t>
            </a:r>
          </a:p>
        </p:txBody>
      </p:sp>
    </p:spTree>
    <p:extLst>
      <p:ext uri="{BB962C8B-B14F-4D97-AF65-F5344CB8AC3E}">
        <p14:creationId xmlns:p14="http://schemas.microsoft.com/office/powerpoint/2010/main" val="4098021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code:</a:t>
            </a:r>
          </a:p>
          <a:p>
            <a:r>
              <a:rPr lang="en-US" sz="3200" b="0" dirty="0"/>
              <a:t>README files</a:t>
            </a:r>
          </a:p>
        </p:txBody>
      </p:sp>
      <p:sp>
        <p:nvSpPr>
          <p:cNvPr id="3" name="TextBox 2">
            <a:extLst>
              <a:ext uri="{FF2B5EF4-FFF2-40B4-BE49-F238E27FC236}">
                <a16:creationId xmlns:a16="http://schemas.microsoft.com/office/drawing/2014/main" id="{99F10E82-CF98-6DCC-B863-C7E616C112BD}"/>
              </a:ext>
            </a:extLst>
          </p:cNvPr>
          <p:cNvSpPr txBox="1"/>
          <p:nvPr/>
        </p:nvSpPr>
        <p:spPr>
          <a:xfrm>
            <a:off x="429868" y="1449381"/>
            <a:ext cx="841555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README files summarize the contents of a specific folder </a:t>
            </a:r>
          </a:p>
          <a:p>
            <a:pPr marL="457200" indent="-457200">
              <a:spcBef>
                <a:spcPts val="600"/>
              </a:spcBef>
              <a:spcAft>
                <a:spcPts val="600"/>
              </a:spcAft>
              <a:buFont typeface="Arial" panose="020B0604020202020204" pitchFamily="34" charset="0"/>
              <a:buChar char="•"/>
            </a:pPr>
            <a:r>
              <a:rPr lang="en-US" sz="2600" dirty="0"/>
              <a:t>Common in </a:t>
            </a:r>
            <a:r>
              <a:rPr lang="en-US" sz="2600" dirty="0" err="1"/>
              <a:t>github</a:t>
            </a:r>
            <a:r>
              <a:rPr lang="en-US" sz="2600" dirty="0"/>
              <a:t>, rendered using Markdown</a:t>
            </a:r>
          </a:p>
        </p:txBody>
      </p:sp>
      <p:pic>
        <p:nvPicPr>
          <p:cNvPr id="6" name="Picture 5">
            <a:extLst>
              <a:ext uri="{FF2B5EF4-FFF2-40B4-BE49-F238E27FC236}">
                <a16:creationId xmlns:a16="http://schemas.microsoft.com/office/drawing/2014/main" id="{A5C189B8-2352-5CAB-B33F-07718CC33F7F}"/>
              </a:ext>
            </a:extLst>
          </p:cNvPr>
          <p:cNvPicPr>
            <a:picLocks noChangeAspect="1"/>
          </p:cNvPicPr>
          <p:nvPr/>
        </p:nvPicPr>
        <p:blipFill>
          <a:blip r:embed="rId2"/>
          <a:stretch>
            <a:fillRect/>
          </a:stretch>
        </p:blipFill>
        <p:spPr>
          <a:xfrm>
            <a:off x="429867" y="2729201"/>
            <a:ext cx="3936859" cy="273526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C9A45A1D-9ED9-9C5E-60C0-AF4A4CADB69F}"/>
              </a:ext>
            </a:extLst>
          </p:cNvPr>
          <p:cNvPicPr>
            <a:picLocks noChangeAspect="1"/>
          </p:cNvPicPr>
          <p:nvPr/>
        </p:nvPicPr>
        <p:blipFill>
          <a:blip r:embed="rId3"/>
          <a:stretch>
            <a:fillRect/>
          </a:stretch>
        </p:blipFill>
        <p:spPr>
          <a:xfrm>
            <a:off x="4777275" y="2729201"/>
            <a:ext cx="3657597" cy="271630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65425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Reproducible results</a:t>
            </a:r>
          </a:p>
        </p:txBody>
      </p:sp>
      <p:sp>
        <p:nvSpPr>
          <p:cNvPr id="3" name="TextBox 2">
            <a:extLst>
              <a:ext uri="{FF2B5EF4-FFF2-40B4-BE49-F238E27FC236}">
                <a16:creationId xmlns:a16="http://schemas.microsoft.com/office/drawing/2014/main" id="{6E4F7A73-FD0F-F9C0-9323-345EEC553F9C}"/>
              </a:ext>
            </a:extLst>
          </p:cNvPr>
          <p:cNvSpPr txBox="1"/>
          <p:nvPr/>
        </p:nvSpPr>
        <p:spPr>
          <a:xfrm>
            <a:off x="492520" y="1604485"/>
            <a:ext cx="8158959" cy="2954655"/>
          </a:xfrm>
          <a:prstGeom prst="rect">
            <a:avLst/>
          </a:prstGeom>
          <a:noFill/>
        </p:spPr>
        <p:txBody>
          <a:bodyPr wrap="square" rtlCol="0">
            <a:spAutoFit/>
          </a:bodyPr>
          <a:lstStyle/>
          <a:p>
            <a:pPr>
              <a:spcBef>
                <a:spcPts val="600"/>
              </a:spcBef>
              <a:spcAft>
                <a:spcPts val="600"/>
              </a:spcAft>
            </a:pPr>
            <a:r>
              <a:rPr lang="en-US" sz="2600" dirty="0"/>
              <a:t>We won’t cover it in detail in this workshop, but R is a great way to ensure that your code, and your results, are well documented and reproducible</a:t>
            </a:r>
          </a:p>
          <a:p>
            <a:pPr marL="457200" indent="-457200">
              <a:spcBef>
                <a:spcPts val="600"/>
              </a:spcBef>
              <a:spcAft>
                <a:spcPts val="600"/>
              </a:spcAft>
              <a:buFont typeface="Arial" panose="020B0604020202020204" pitchFamily="34" charset="0"/>
              <a:buChar char="•"/>
            </a:pPr>
            <a:r>
              <a:rPr lang="en-US" sz="2600" dirty="0"/>
              <a:t>Use a single version of a </a:t>
            </a:r>
            <a:r>
              <a:rPr lang="en-US" sz="2600" b="1" dirty="0"/>
              <a:t>clean dataset</a:t>
            </a:r>
          </a:p>
          <a:p>
            <a:pPr marL="457200" indent="-457200">
              <a:spcBef>
                <a:spcPts val="600"/>
              </a:spcBef>
              <a:spcAft>
                <a:spcPts val="600"/>
              </a:spcAft>
              <a:buFont typeface="Arial" panose="020B0604020202020204" pitchFamily="34" charset="0"/>
              <a:buChar char="•"/>
            </a:pPr>
            <a:r>
              <a:rPr lang="en-US" sz="2600" dirty="0"/>
              <a:t>Document and version your </a:t>
            </a:r>
            <a:r>
              <a:rPr lang="en-US" sz="2600" b="1" dirty="0"/>
              <a:t>data cleaning decisions</a:t>
            </a:r>
          </a:p>
          <a:p>
            <a:pPr marL="457200" indent="-457200">
              <a:spcBef>
                <a:spcPts val="600"/>
              </a:spcBef>
              <a:spcAft>
                <a:spcPts val="600"/>
              </a:spcAft>
              <a:buFont typeface="Arial" panose="020B0604020202020204" pitchFamily="34" charset="0"/>
              <a:buChar char="•"/>
            </a:pPr>
            <a:r>
              <a:rPr lang="en-US" sz="2600" dirty="0"/>
              <a:t>Store your </a:t>
            </a:r>
            <a:r>
              <a:rPr lang="en-US" sz="2600" b="1" dirty="0"/>
              <a:t>code, results, &amp; documentation </a:t>
            </a:r>
            <a:r>
              <a:rPr lang="en-US" sz="2600" dirty="0"/>
              <a:t>in one spot</a:t>
            </a:r>
          </a:p>
        </p:txBody>
      </p:sp>
    </p:spTree>
    <p:extLst>
      <p:ext uri="{BB962C8B-B14F-4D97-AF65-F5344CB8AC3E}">
        <p14:creationId xmlns:p14="http://schemas.microsoft.com/office/powerpoint/2010/main" val="3435457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Reproducible results</a:t>
            </a:r>
          </a:p>
          <a:p>
            <a:r>
              <a:rPr lang="en-US" sz="3200" b="0" i="1" dirty="0"/>
              <a:t>R Markdown</a:t>
            </a:r>
          </a:p>
        </p:txBody>
      </p:sp>
      <p:pic>
        <p:nvPicPr>
          <p:cNvPr id="5" name="Picture 4">
            <a:extLst>
              <a:ext uri="{FF2B5EF4-FFF2-40B4-BE49-F238E27FC236}">
                <a16:creationId xmlns:a16="http://schemas.microsoft.com/office/drawing/2014/main" id="{BB67C278-9998-ED9C-E647-B7EECD2158F4}"/>
              </a:ext>
            </a:extLst>
          </p:cNvPr>
          <p:cNvPicPr>
            <a:picLocks noChangeAspect="1"/>
          </p:cNvPicPr>
          <p:nvPr/>
        </p:nvPicPr>
        <p:blipFill>
          <a:blip r:embed="rId2"/>
          <a:stretch>
            <a:fillRect/>
          </a:stretch>
        </p:blipFill>
        <p:spPr>
          <a:xfrm>
            <a:off x="429869" y="1898425"/>
            <a:ext cx="8446881" cy="30611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0912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Reproducible results</a:t>
            </a:r>
          </a:p>
          <a:p>
            <a:r>
              <a:rPr lang="en-US" sz="3200" b="0" i="1" dirty="0"/>
              <a:t>Code versioning in </a:t>
            </a:r>
            <a:r>
              <a:rPr lang="en-US" sz="3200" b="0" i="1" dirty="0" err="1"/>
              <a:t>github</a:t>
            </a:r>
            <a:endParaRPr lang="en-US" sz="3200" b="0" i="1" dirty="0"/>
          </a:p>
        </p:txBody>
      </p:sp>
      <p:pic>
        <p:nvPicPr>
          <p:cNvPr id="4" name="Picture 3">
            <a:extLst>
              <a:ext uri="{FF2B5EF4-FFF2-40B4-BE49-F238E27FC236}">
                <a16:creationId xmlns:a16="http://schemas.microsoft.com/office/drawing/2014/main" id="{EBF25FC2-D960-5EDD-2095-0DCDAB8353DA}"/>
              </a:ext>
            </a:extLst>
          </p:cNvPr>
          <p:cNvPicPr>
            <a:picLocks noChangeAspect="1"/>
          </p:cNvPicPr>
          <p:nvPr/>
        </p:nvPicPr>
        <p:blipFill>
          <a:blip r:embed="rId2"/>
          <a:stretch>
            <a:fillRect/>
          </a:stretch>
        </p:blipFill>
        <p:spPr>
          <a:xfrm>
            <a:off x="685800" y="1515140"/>
            <a:ext cx="7772400" cy="3827720"/>
          </a:xfrm>
          <a:prstGeom prst="rect">
            <a:avLst/>
          </a:prstGeom>
        </p:spPr>
      </p:pic>
    </p:spTree>
    <p:extLst>
      <p:ext uri="{BB962C8B-B14F-4D97-AF65-F5344CB8AC3E}">
        <p14:creationId xmlns:p14="http://schemas.microsoft.com/office/powerpoint/2010/main" val="2071593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4" name="TextBox 3">
            <a:extLst>
              <a:ext uri="{FF2B5EF4-FFF2-40B4-BE49-F238E27FC236}">
                <a16:creationId xmlns:a16="http://schemas.microsoft.com/office/drawing/2014/main" id="{865D5AA2-9148-F048-F920-939CF2727948}"/>
              </a:ext>
            </a:extLst>
          </p:cNvPr>
          <p:cNvSpPr txBox="1"/>
          <p:nvPr/>
        </p:nvSpPr>
        <p:spPr>
          <a:xfrm>
            <a:off x="288413" y="1449381"/>
            <a:ext cx="8567174" cy="1600438"/>
          </a:xfrm>
          <a:prstGeom prst="rect">
            <a:avLst/>
          </a:prstGeom>
          <a:noFill/>
        </p:spPr>
        <p:txBody>
          <a:bodyPr wrap="square" rtlCol="0">
            <a:spAutoFit/>
          </a:bodyPr>
          <a:lstStyle/>
          <a:p>
            <a:pPr algn="ctr">
              <a:spcBef>
                <a:spcPts val="600"/>
              </a:spcBef>
              <a:spcAft>
                <a:spcPts val="600"/>
              </a:spcAft>
            </a:pPr>
            <a:r>
              <a:rPr lang="en-US" sz="2600" dirty="0"/>
              <a:t>Create a </a:t>
            </a:r>
            <a:r>
              <a:rPr lang="en-US" sz="2600" dirty="0" err="1"/>
              <a:t>github</a:t>
            </a:r>
            <a:r>
              <a:rPr lang="en-US" sz="2600" dirty="0"/>
              <a:t> account at </a:t>
            </a:r>
            <a:r>
              <a:rPr lang="en-US" sz="2600" dirty="0">
                <a:hlinkClick r:id="rId3"/>
              </a:rPr>
              <a:t>https://github.com/</a:t>
            </a:r>
            <a:endParaRPr lang="en-US" sz="2600" dirty="0"/>
          </a:p>
          <a:p>
            <a:pPr algn="ctr">
              <a:spcBef>
                <a:spcPts val="600"/>
              </a:spcBef>
              <a:spcAft>
                <a:spcPts val="600"/>
              </a:spcAft>
            </a:pPr>
            <a:endParaRPr lang="en-US" sz="2600" dirty="0"/>
          </a:p>
          <a:p>
            <a:pPr algn="ctr">
              <a:spcBef>
                <a:spcPts val="600"/>
              </a:spcBef>
              <a:spcAft>
                <a:spcPts val="600"/>
              </a:spcAft>
            </a:pPr>
            <a:r>
              <a:rPr lang="en-US" sz="2600" dirty="0"/>
              <a:t>We’ll work with this some more tomorrow.</a:t>
            </a:r>
          </a:p>
        </p:txBody>
      </p:sp>
    </p:spTree>
    <p:extLst>
      <p:ext uri="{BB962C8B-B14F-4D97-AF65-F5344CB8AC3E}">
        <p14:creationId xmlns:p14="http://schemas.microsoft.com/office/powerpoint/2010/main" val="4146697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6491111"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questions, and exploratory analysis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95485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WHO Global Health Observatory</a:t>
            </a:r>
          </a:p>
          <a:p>
            <a:r>
              <a:rPr lang="en-US" sz="3200" b="0" i="1" dirty="0"/>
              <a:t>https://</a:t>
            </a:r>
            <a:r>
              <a:rPr lang="en-US" sz="3200" b="0" i="1" dirty="0" err="1"/>
              <a:t>www.who.int</a:t>
            </a:r>
            <a:r>
              <a:rPr lang="en-US" sz="3200" b="0" i="1" dirty="0"/>
              <a:t>/data/</a:t>
            </a:r>
            <a:r>
              <a:rPr lang="en-US" sz="3200" b="0" i="1" dirty="0" err="1"/>
              <a:t>gho</a:t>
            </a:r>
            <a:endParaRPr lang="en-US" sz="3200" b="0" i="1" dirty="0"/>
          </a:p>
        </p:txBody>
      </p:sp>
      <p:pic>
        <p:nvPicPr>
          <p:cNvPr id="5" name="Picture 4">
            <a:extLst>
              <a:ext uri="{FF2B5EF4-FFF2-40B4-BE49-F238E27FC236}">
                <a16:creationId xmlns:a16="http://schemas.microsoft.com/office/drawing/2014/main" id="{EE251815-D230-6DA3-EA73-99D41D602A0F}"/>
              </a:ext>
            </a:extLst>
          </p:cNvPr>
          <p:cNvPicPr>
            <a:picLocks noChangeAspect="1"/>
          </p:cNvPicPr>
          <p:nvPr/>
        </p:nvPicPr>
        <p:blipFill>
          <a:blip r:embed="rId3"/>
          <a:stretch>
            <a:fillRect/>
          </a:stretch>
        </p:blipFill>
        <p:spPr>
          <a:xfrm>
            <a:off x="194678" y="1612668"/>
            <a:ext cx="8754644" cy="3120290"/>
          </a:xfrm>
          <a:prstGeom prst="rect">
            <a:avLst/>
          </a:prstGeom>
        </p:spPr>
      </p:pic>
    </p:spTree>
    <p:extLst>
      <p:ext uri="{BB962C8B-B14F-4D97-AF65-F5344CB8AC3E}">
        <p14:creationId xmlns:p14="http://schemas.microsoft.com/office/powerpoint/2010/main" val="4257524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631313" y="2069867"/>
            <a:ext cx="78813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pPr algn="ctr"/>
            <a:r>
              <a:rPr lang="en-US" sz="3200" dirty="0"/>
              <a:t>What are your goals?</a:t>
            </a:r>
          </a:p>
          <a:p>
            <a:pPr algn="ctr"/>
            <a:r>
              <a:rPr lang="en-US" sz="3200" dirty="0"/>
              <a:t>Who is your audience?</a:t>
            </a:r>
          </a:p>
        </p:txBody>
      </p:sp>
    </p:spTree>
    <p:extLst>
      <p:ext uri="{BB962C8B-B14F-4D97-AF65-F5344CB8AC3E}">
        <p14:creationId xmlns:p14="http://schemas.microsoft.com/office/powerpoint/2010/main" val="1270305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8813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Start with a question</a:t>
            </a:r>
          </a:p>
        </p:txBody>
      </p:sp>
      <p:sp>
        <p:nvSpPr>
          <p:cNvPr id="4" name="TextBox 3">
            <a:extLst>
              <a:ext uri="{FF2B5EF4-FFF2-40B4-BE49-F238E27FC236}">
                <a16:creationId xmlns:a16="http://schemas.microsoft.com/office/drawing/2014/main" id="{865D5AA2-9148-F048-F920-939CF2727948}"/>
              </a:ext>
            </a:extLst>
          </p:cNvPr>
          <p:cNvSpPr txBox="1"/>
          <p:nvPr/>
        </p:nvSpPr>
        <p:spPr>
          <a:xfrm>
            <a:off x="288413" y="1133021"/>
            <a:ext cx="8567174" cy="430887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Good analysis requires that we first understand what we’re trying to </a:t>
            </a:r>
            <a:r>
              <a:rPr lang="en-US" sz="2600" i="1" dirty="0"/>
              <a:t>learn</a:t>
            </a:r>
            <a:r>
              <a:rPr lang="en-US" sz="2600" dirty="0"/>
              <a:t> or </a:t>
            </a:r>
            <a:r>
              <a:rPr lang="en-US" sz="2600" i="1" dirty="0"/>
              <a:t>accomplish, </a:t>
            </a:r>
            <a:r>
              <a:rPr lang="en-US" sz="2600" dirty="0"/>
              <a:t>and who our final audience is</a:t>
            </a:r>
            <a:endParaRPr lang="en-US" sz="2600" i="1" dirty="0"/>
          </a:p>
          <a:p>
            <a:pPr marL="914400" lvl="1" indent="-457200">
              <a:spcBef>
                <a:spcPts val="600"/>
              </a:spcBef>
              <a:spcAft>
                <a:spcPts val="600"/>
              </a:spcAft>
              <a:buFont typeface="Arial" panose="020B0604020202020204" pitchFamily="34" charset="0"/>
              <a:buChar char="•"/>
            </a:pPr>
            <a:r>
              <a:rPr lang="en-US" sz="2600" dirty="0"/>
              <a:t>Research question</a:t>
            </a:r>
          </a:p>
          <a:p>
            <a:pPr marL="914400" lvl="1" indent="-457200">
              <a:spcBef>
                <a:spcPts val="600"/>
              </a:spcBef>
              <a:spcAft>
                <a:spcPts val="600"/>
              </a:spcAft>
              <a:buFont typeface="Arial" panose="020B0604020202020204" pitchFamily="34" charset="0"/>
              <a:buChar char="•"/>
            </a:pPr>
            <a:r>
              <a:rPr lang="en-US" sz="2600" dirty="0"/>
              <a:t>Company/organizational goal</a:t>
            </a:r>
          </a:p>
          <a:p>
            <a:pPr marL="914400" lvl="1" indent="-457200">
              <a:spcBef>
                <a:spcPts val="600"/>
              </a:spcBef>
              <a:spcAft>
                <a:spcPts val="600"/>
              </a:spcAft>
              <a:buFont typeface="Arial" panose="020B0604020202020204" pitchFamily="34" charset="0"/>
              <a:buChar char="•"/>
            </a:pPr>
            <a:r>
              <a:rPr lang="en-US" sz="2600" dirty="0"/>
              <a:t>Communication objective</a:t>
            </a:r>
          </a:p>
          <a:p>
            <a:pPr marL="457200" indent="-457200">
              <a:spcBef>
                <a:spcPts val="600"/>
              </a:spcBef>
              <a:spcAft>
                <a:spcPts val="600"/>
              </a:spcAft>
              <a:buFont typeface="Arial" panose="020B0604020202020204" pitchFamily="34" charset="0"/>
              <a:buChar char="•"/>
            </a:pPr>
            <a:r>
              <a:rPr lang="en-US" sz="2600" dirty="0"/>
              <a:t>Based on this, everything else starts to fall into place. We can identify the best available data, figure out the “right” methods to analyze or visualize them, and then communicate those results to the appropriate audience</a:t>
            </a:r>
          </a:p>
        </p:txBody>
      </p:sp>
    </p:spTree>
    <p:extLst>
      <p:ext uri="{BB962C8B-B14F-4D97-AF65-F5344CB8AC3E}">
        <p14:creationId xmlns:p14="http://schemas.microsoft.com/office/powerpoint/2010/main" val="1026300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8813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analysis as a multi-part process</a:t>
            </a:r>
          </a:p>
        </p:txBody>
      </p:sp>
      <p:sp>
        <p:nvSpPr>
          <p:cNvPr id="4" name="TextBox 3">
            <a:extLst>
              <a:ext uri="{FF2B5EF4-FFF2-40B4-BE49-F238E27FC236}">
                <a16:creationId xmlns:a16="http://schemas.microsoft.com/office/drawing/2014/main" id="{865D5AA2-9148-F048-F920-939CF2727948}"/>
              </a:ext>
            </a:extLst>
          </p:cNvPr>
          <p:cNvSpPr txBox="1"/>
          <p:nvPr/>
        </p:nvSpPr>
        <p:spPr>
          <a:xfrm>
            <a:off x="288413" y="1449381"/>
            <a:ext cx="8567174"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Understand the questions and goals</a:t>
            </a:r>
          </a:p>
          <a:p>
            <a:pPr marL="457200" indent="-457200">
              <a:spcBef>
                <a:spcPts val="600"/>
              </a:spcBef>
              <a:spcAft>
                <a:spcPts val="600"/>
              </a:spcAft>
              <a:buFont typeface="Arial" panose="020B0604020202020204" pitchFamily="34" charset="0"/>
              <a:buChar char="•"/>
            </a:pPr>
            <a:r>
              <a:rPr lang="en-US" sz="2600" dirty="0"/>
              <a:t>Identify the data available (and the gaps)</a:t>
            </a:r>
          </a:p>
          <a:p>
            <a:pPr marL="457200" indent="-457200">
              <a:spcBef>
                <a:spcPts val="600"/>
              </a:spcBef>
              <a:spcAft>
                <a:spcPts val="600"/>
              </a:spcAft>
              <a:buFont typeface="Arial" panose="020B0604020202020204" pitchFamily="34" charset="0"/>
              <a:buChar char="•"/>
            </a:pPr>
            <a:r>
              <a:rPr lang="en-US" sz="2600" dirty="0"/>
              <a:t>Analyze and visualize the data to answer our questions</a:t>
            </a:r>
          </a:p>
        </p:txBody>
      </p:sp>
    </p:spTree>
    <p:extLst>
      <p:ext uri="{BB962C8B-B14F-4D97-AF65-F5344CB8AC3E}">
        <p14:creationId xmlns:p14="http://schemas.microsoft.com/office/powerpoint/2010/main" val="2959601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Our current dataset: let’s chat</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
        <p:nvSpPr>
          <p:cNvPr id="3" name="TextBox 2">
            <a:extLst>
              <a:ext uri="{FF2B5EF4-FFF2-40B4-BE49-F238E27FC236}">
                <a16:creationId xmlns:a16="http://schemas.microsoft.com/office/drawing/2014/main" id="{9CE2E1DB-971B-680F-43FE-21E18990FD34}"/>
              </a:ext>
            </a:extLst>
          </p:cNvPr>
          <p:cNvSpPr txBox="1"/>
          <p:nvPr/>
        </p:nvSpPr>
        <p:spPr>
          <a:xfrm>
            <a:off x="288413" y="1449381"/>
            <a:ext cx="8567174"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Understand the questions and goals</a:t>
            </a:r>
          </a:p>
          <a:p>
            <a:pPr marL="457200" indent="-457200">
              <a:spcBef>
                <a:spcPts val="600"/>
              </a:spcBef>
              <a:spcAft>
                <a:spcPts val="600"/>
              </a:spcAft>
              <a:buFont typeface="Arial" panose="020B0604020202020204" pitchFamily="34" charset="0"/>
              <a:buChar char="•"/>
            </a:pPr>
            <a:r>
              <a:rPr lang="en-US" sz="2600" dirty="0"/>
              <a:t>Identify the data available (and the gaps)</a:t>
            </a:r>
          </a:p>
          <a:p>
            <a:pPr marL="457200" indent="-457200">
              <a:spcBef>
                <a:spcPts val="600"/>
              </a:spcBef>
              <a:spcAft>
                <a:spcPts val="600"/>
              </a:spcAft>
              <a:buFont typeface="Arial" panose="020B0604020202020204" pitchFamily="34" charset="0"/>
              <a:buChar char="•"/>
            </a:pPr>
            <a:r>
              <a:rPr lang="en-US" sz="2600" dirty="0"/>
              <a:t>Analyze and visualize the data to answer our questions</a:t>
            </a:r>
          </a:p>
        </p:txBody>
      </p:sp>
    </p:spTree>
    <p:extLst>
      <p:ext uri="{BB962C8B-B14F-4D97-AF65-F5344CB8AC3E}">
        <p14:creationId xmlns:p14="http://schemas.microsoft.com/office/powerpoint/2010/main" val="37576889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0854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What other questions could we answer with this dataset?</a:t>
            </a:r>
          </a:p>
          <a:p>
            <a:pPr marL="457200" indent="-457200">
              <a:spcBef>
                <a:spcPts val="600"/>
              </a:spcBef>
              <a:spcAft>
                <a:spcPts val="600"/>
              </a:spcAft>
              <a:buFont typeface="Arial" panose="020B0604020202020204" pitchFamily="34" charset="0"/>
              <a:buChar char="•"/>
            </a:pPr>
            <a:r>
              <a:rPr lang="en-US" sz="2600" dirty="0"/>
              <a:t>What additional data could we add (or use instead) to help us ask new questions? </a:t>
            </a:r>
            <a:r>
              <a:rPr lang="en-US" sz="2600" dirty="0">
                <a:sym typeface="Wingdings" pitchFamily="2" charset="2"/>
              </a:rPr>
              <a:t> focusing on UN SDG data</a:t>
            </a: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algn="ctr">
              <a:spcBef>
                <a:spcPts val="600"/>
              </a:spcBef>
              <a:spcAft>
                <a:spcPts val="600"/>
              </a:spcAft>
            </a:pPr>
            <a:r>
              <a:rPr lang="en-US" sz="2600" dirty="0">
                <a:hlinkClick r:id="rId3"/>
              </a:rPr>
              <a:t>https://unstats.un.org/sdgs/indicators/indicators-list/</a:t>
            </a:r>
            <a:endParaRPr lang="en-US" sz="2600" dirty="0"/>
          </a:p>
        </p:txBody>
      </p:sp>
    </p:spTree>
    <p:extLst>
      <p:ext uri="{BB962C8B-B14F-4D97-AF65-F5344CB8AC3E}">
        <p14:creationId xmlns:p14="http://schemas.microsoft.com/office/powerpoint/2010/main" val="1085146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 tell me</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430887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As we saw, it can take a bit of time to get a nice clean dataset for plotting, and significantly reformatting data is beyond the scope of our four day workshop</a:t>
            </a:r>
          </a:p>
          <a:p>
            <a:pPr marL="457200" indent="-457200">
              <a:spcBef>
                <a:spcPts val="600"/>
              </a:spcBef>
              <a:spcAft>
                <a:spcPts val="600"/>
              </a:spcAft>
              <a:buFont typeface="Arial" panose="020B0604020202020204" pitchFamily="34" charset="0"/>
              <a:buChar char="•"/>
            </a:pPr>
            <a:r>
              <a:rPr lang="en-US" sz="2600" b="1" dirty="0"/>
              <a:t>BUT</a:t>
            </a:r>
            <a:r>
              <a:rPr lang="en-US" sz="2600" dirty="0"/>
              <a:t> this is something I can help with! Let me know if you’d like to work with any additional SDG data tomorrow and I can help by pulling the data before tomorrow’s class</a:t>
            </a:r>
            <a:endParaRPr lang="en-US" sz="2600" dirty="0">
              <a:sym typeface="Wingdings" pitchFamily="2" charset="2"/>
            </a:endParaRP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algn="ctr">
              <a:spcBef>
                <a:spcPts val="600"/>
              </a:spcBef>
              <a:spcAft>
                <a:spcPts val="600"/>
              </a:spcAft>
            </a:pPr>
            <a:r>
              <a:rPr lang="en-US" sz="2600" dirty="0"/>
              <a:t>https://</a:t>
            </a:r>
            <a:r>
              <a:rPr lang="en-US" sz="2600" dirty="0" err="1"/>
              <a:t>unstats.un.org</a:t>
            </a:r>
            <a:r>
              <a:rPr lang="en-US" sz="2600" dirty="0"/>
              <a:t>/</a:t>
            </a:r>
            <a:r>
              <a:rPr lang="en-US" sz="2600" dirty="0" err="1"/>
              <a:t>sdgs</a:t>
            </a:r>
            <a:r>
              <a:rPr lang="en-US" sz="2600" dirty="0"/>
              <a:t>/indicators/indicators-list/</a:t>
            </a:r>
          </a:p>
        </p:txBody>
      </p:sp>
    </p:spTree>
    <p:extLst>
      <p:ext uri="{BB962C8B-B14F-4D97-AF65-F5344CB8AC3E}">
        <p14:creationId xmlns:p14="http://schemas.microsoft.com/office/powerpoint/2010/main" val="65740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Appendix:</a:t>
            </a:r>
          </a:p>
          <a:p>
            <a:pPr algn="l"/>
            <a:r>
              <a:rPr lang="en-US" sz="4051" i="0" dirty="0">
                <a:solidFill>
                  <a:schemeClr val="bg1"/>
                </a:solidFill>
                <a:latin typeface="Helvetica Neue"/>
                <a:cs typeface="Helvetica Neue"/>
              </a:rPr>
              <a:t>Creating a new </a:t>
            </a:r>
            <a:r>
              <a:rPr lang="en-US" sz="4051" i="0" dirty="0" err="1">
                <a:solidFill>
                  <a:schemeClr val="bg1"/>
                </a:solidFill>
                <a:latin typeface="Helvetica Neue"/>
                <a:cs typeface="Helvetica Neue"/>
              </a:rPr>
              <a:t>github</a:t>
            </a:r>
            <a:r>
              <a:rPr lang="en-US" sz="4051" i="0" dirty="0">
                <a:solidFill>
                  <a:schemeClr val="bg1"/>
                </a:solidFill>
                <a:latin typeface="Helvetica Neue"/>
                <a:cs typeface="Helvetica Neue"/>
              </a:rPr>
              <a:t> account</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64464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C1EA11BC-A70B-BB6D-BB37-B86A5B071365}"/>
              </a:ext>
            </a:extLst>
          </p:cNvPr>
          <p:cNvPicPr>
            <a:picLocks noChangeAspect="1"/>
          </p:cNvPicPr>
          <p:nvPr/>
        </p:nvPicPr>
        <p:blipFill>
          <a:blip r:embed="rId2"/>
          <a:stretch>
            <a:fillRect/>
          </a:stretch>
        </p:blipFill>
        <p:spPr>
          <a:xfrm>
            <a:off x="685800" y="1151894"/>
            <a:ext cx="7772400" cy="4148666"/>
          </a:xfrm>
          <a:prstGeom prst="rect">
            <a:avLst/>
          </a:prstGeom>
        </p:spPr>
      </p:pic>
    </p:spTree>
    <p:extLst>
      <p:ext uri="{BB962C8B-B14F-4D97-AF65-F5344CB8AC3E}">
        <p14:creationId xmlns:p14="http://schemas.microsoft.com/office/powerpoint/2010/main" val="1783370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7" name="Picture 6">
            <a:extLst>
              <a:ext uri="{FF2B5EF4-FFF2-40B4-BE49-F238E27FC236}">
                <a16:creationId xmlns:a16="http://schemas.microsoft.com/office/drawing/2014/main" id="{8CEF0202-9274-8EC5-AC8A-4C1365C7BE74}"/>
              </a:ext>
            </a:extLst>
          </p:cNvPr>
          <p:cNvPicPr>
            <a:picLocks noChangeAspect="1"/>
          </p:cNvPicPr>
          <p:nvPr/>
        </p:nvPicPr>
        <p:blipFill>
          <a:blip r:embed="rId2"/>
          <a:stretch>
            <a:fillRect/>
          </a:stretch>
        </p:blipFill>
        <p:spPr>
          <a:xfrm>
            <a:off x="816428" y="1177813"/>
            <a:ext cx="7772400" cy="4215637"/>
          </a:xfrm>
          <a:prstGeom prst="rect">
            <a:avLst/>
          </a:prstGeom>
        </p:spPr>
      </p:pic>
    </p:spTree>
    <p:extLst>
      <p:ext uri="{BB962C8B-B14F-4D97-AF65-F5344CB8AC3E}">
        <p14:creationId xmlns:p14="http://schemas.microsoft.com/office/powerpoint/2010/main" val="1650889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79B0D-D650-2BB7-4974-7307466DF211}"/>
              </a:ext>
            </a:extLst>
          </p:cNvPr>
          <p:cNvPicPr>
            <a:picLocks noChangeAspect="1"/>
          </p:cNvPicPr>
          <p:nvPr/>
        </p:nvPicPr>
        <p:blipFill>
          <a:blip r:embed="rId2"/>
          <a:stretch>
            <a:fillRect/>
          </a:stretch>
        </p:blipFill>
        <p:spPr>
          <a:xfrm>
            <a:off x="429870" y="1665515"/>
            <a:ext cx="8282666" cy="3831980"/>
          </a:xfrm>
          <a:prstGeom prst="rect">
            <a:avLst/>
          </a:prstGeom>
        </p:spPr>
      </p:pic>
      <p:sp>
        <p:nvSpPr>
          <p:cNvPr id="4" name="Title 2">
            <a:extLst>
              <a:ext uri="{FF2B5EF4-FFF2-40B4-BE49-F238E27FC236}">
                <a16:creationId xmlns:a16="http://schemas.microsoft.com/office/drawing/2014/main" id="{05BC68DF-1870-AE0A-FB82-3F1E68EB4744}"/>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OECD Health Data Repository</a:t>
            </a:r>
          </a:p>
          <a:p>
            <a:r>
              <a:rPr lang="en-US" sz="3200" b="0" i="1" dirty="0"/>
              <a:t>https://</a:t>
            </a:r>
            <a:r>
              <a:rPr lang="en-US" sz="3200" b="0" i="1" dirty="0" err="1"/>
              <a:t>data.oecd.org</a:t>
            </a:r>
            <a:r>
              <a:rPr lang="en-US" sz="3200" b="0" i="1" dirty="0"/>
              <a:t>/</a:t>
            </a:r>
            <a:r>
              <a:rPr lang="en-US" sz="3200" b="0" i="1" dirty="0" err="1"/>
              <a:t>health.htm</a:t>
            </a:r>
            <a:endParaRPr lang="en-US" sz="3200" b="0" i="1" dirty="0"/>
          </a:p>
        </p:txBody>
      </p:sp>
    </p:spTree>
    <p:extLst>
      <p:ext uri="{BB962C8B-B14F-4D97-AF65-F5344CB8AC3E}">
        <p14:creationId xmlns:p14="http://schemas.microsoft.com/office/powerpoint/2010/main" val="21534479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B38B5AAA-78C6-62A8-7D5E-8AA1CCBB09EC}"/>
              </a:ext>
            </a:extLst>
          </p:cNvPr>
          <p:cNvPicPr>
            <a:picLocks noChangeAspect="1"/>
          </p:cNvPicPr>
          <p:nvPr/>
        </p:nvPicPr>
        <p:blipFill>
          <a:blip r:embed="rId2"/>
          <a:stretch>
            <a:fillRect/>
          </a:stretch>
        </p:blipFill>
        <p:spPr>
          <a:xfrm>
            <a:off x="816428" y="1156065"/>
            <a:ext cx="7772400" cy="4280367"/>
          </a:xfrm>
          <a:prstGeom prst="rect">
            <a:avLst/>
          </a:prstGeom>
        </p:spPr>
      </p:pic>
    </p:spTree>
    <p:extLst>
      <p:ext uri="{BB962C8B-B14F-4D97-AF65-F5344CB8AC3E}">
        <p14:creationId xmlns:p14="http://schemas.microsoft.com/office/powerpoint/2010/main" val="1026678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5" name="Picture 4">
            <a:extLst>
              <a:ext uri="{FF2B5EF4-FFF2-40B4-BE49-F238E27FC236}">
                <a16:creationId xmlns:a16="http://schemas.microsoft.com/office/drawing/2014/main" id="{4037C3AB-8AFD-858D-1FA0-778FC967B552}"/>
              </a:ext>
            </a:extLst>
          </p:cNvPr>
          <p:cNvPicPr>
            <a:picLocks noChangeAspect="1"/>
          </p:cNvPicPr>
          <p:nvPr/>
        </p:nvPicPr>
        <p:blipFill>
          <a:blip r:embed="rId2"/>
          <a:stretch>
            <a:fillRect/>
          </a:stretch>
        </p:blipFill>
        <p:spPr>
          <a:xfrm>
            <a:off x="440292" y="1302424"/>
            <a:ext cx="8263415" cy="3847188"/>
          </a:xfrm>
          <a:prstGeom prst="rect">
            <a:avLst/>
          </a:prstGeom>
        </p:spPr>
      </p:pic>
    </p:spTree>
    <p:extLst>
      <p:ext uri="{BB962C8B-B14F-4D97-AF65-F5344CB8AC3E}">
        <p14:creationId xmlns:p14="http://schemas.microsoft.com/office/powerpoint/2010/main" val="16158279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57B183EB-C1D6-3892-2703-A672581BD8FB}"/>
              </a:ext>
            </a:extLst>
          </p:cNvPr>
          <p:cNvPicPr>
            <a:picLocks noChangeAspect="1"/>
          </p:cNvPicPr>
          <p:nvPr/>
        </p:nvPicPr>
        <p:blipFill>
          <a:blip r:embed="rId2"/>
          <a:stretch>
            <a:fillRect/>
          </a:stretch>
        </p:blipFill>
        <p:spPr>
          <a:xfrm>
            <a:off x="623148" y="1079929"/>
            <a:ext cx="7772400" cy="4243246"/>
          </a:xfrm>
          <a:prstGeom prst="rect">
            <a:avLst/>
          </a:prstGeom>
        </p:spPr>
      </p:pic>
    </p:spTree>
    <p:extLst>
      <p:ext uri="{BB962C8B-B14F-4D97-AF65-F5344CB8AC3E}">
        <p14:creationId xmlns:p14="http://schemas.microsoft.com/office/powerpoint/2010/main" val="26163146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5" name="Picture 4">
            <a:extLst>
              <a:ext uri="{FF2B5EF4-FFF2-40B4-BE49-F238E27FC236}">
                <a16:creationId xmlns:a16="http://schemas.microsoft.com/office/drawing/2014/main" id="{06EC815E-4E62-8602-6234-6A1C2735D11C}"/>
              </a:ext>
            </a:extLst>
          </p:cNvPr>
          <p:cNvPicPr>
            <a:picLocks noChangeAspect="1"/>
          </p:cNvPicPr>
          <p:nvPr/>
        </p:nvPicPr>
        <p:blipFill>
          <a:blip r:embed="rId3"/>
          <a:stretch>
            <a:fillRect/>
          </a:stretch>
        </p:blipFill>
        <p:spPr>
          <a:xfrm>
            <a:off x="816428" y="1033979"/>
            <a:ext cx="7772400" cy="4487912"/>
          </a:xfrm>
          <a:prstGeom prst="rect">
            <a:avLst/>
          </a:prstGeom>
        </p:spPr>
      </p:pic>
    </p:spTree>
    <p:extLst>
      <p:ext uri="{BB962C8B-B14F-4D97-AF65-F5344CB8AC3E}">
        <p14:creationId xmlns:p14="http://schemas.microsoft.com/office/powerpoint/2010/main" val="3009594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8CD2E4ED-32DC-5E75-14F8-0DADEBC36C2F}"/>
              </a:ext>
            </a:extLst>
          </p:cNvPr>
          <p:cNvPicPr>
            <a:picLocks noChangeAspect="1"/>
          </p:cNvPicPr>
          <p:nvPr/>
        </p:nvPicPr>
        <p:blipFill>
          <a:blip r:embed="rId3"/>
          <a:stretch>
            <a:fillRect/>
          </a:stretch>
        </p:blipFill>
        <p:spPr>
          <a:xfrm>
            <a:off x="770105" y="1245641"/>
            <a:ext cx="7165581" cy="4366717"/>
          </a:xfrm>
          <a:prstGeom prst="rect">
            <a:avLst/>
          </a:prstGeom>
        </p:spPr>
      </p:pic>
    </p:spTree>
    <p:extLst>
      <p:ext uri="{BB962C8B-B14F-4D97-AF65-F5344CB8AC3E}">
        <p14:creationId xmlns:p14="http://schemas.microsoft.com/office/powerpoint/2010/main" val="2220266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5" name="Picture 4">
            <a:extLst>
              <a:ext uri="{FF2B5EF4-FFF2-40B4-BE49-F238E27FC236}">
                <a16:creationId xmlns:a16="http://schemas.microsoft.com/office/drawing/2014/main" id="{01189246-8F6E-85E1-76E6-FB35EFA89CB2}"/>
              </a:ext>
            </a:extLst>
          </p:cNvPr>
          <p:cNvPicPr>
            <a:picLocks noChangeAspect="1"/>
          </p:cNvPicPr>
          <p:nvPr/>
        </p:nvPicPr>
        <p:blipFill>
          <a:blip r:embed="rId3"/>
          <a:stretch>
            <a:fillRect/>
          </a:stretch>
        </p:blipFill>
        <p:spPr>
          <a:xfrm>
            <a:off x="932059" y="1558631"/>
            <a:ext cx="5737787" cy="2948339"/>
          </a:xfrm>
          <a:prstGeom prst="rect">
            <a:avLst/>
          </a:prstGeom>
        </p:spPr>
      </p:pic>
      <p:pic>
        <p:nvPicPr>
          <p:cNvPr id="9" name="Picture 8">
            <a:extLst>
              <a:ext uri="{FF2B5EF4-FFF2-40B4-BE49-F238E27FC236}">
                <a16:creationId xmlns:a16="http://schemas.microsoft.com/office/drawing/2014/main" id="{933680EF-F380-01EB-E442-FC23E9B17E8C}"/>
              </a:ext>
            </a:extLst>
          </p:cNvPr>
          <p:cNvPicPr>
            <a:picLocks noChangeAspect="1"/>
          </p:cNvPicPr>
          <p:nvPr/>
        </p:nvPicPr>
        <p:blipFill>
          <a:blip r:embed="rId4"/>
          <a:stretch>
            <a:fillRect/>
          </a:stretch>
        </p:blipFill>
        <p:spPr>
          <a:xfrm>
            <a:off x="2120873" y="3324192"/>
            <a:ext cx="7023127" cy="2365555"/>
          </a:xfrm>
          <a:prstGeom prst="rect">
            <a:avLst/>
          </a:prstGeom>
        </p:spPr>
      </p:pic>
    </p:spTree>
    <p:extLst>
      <p:ext uri="{BB962C8B-B14F-4D97-AF65-F5344CB8AC3E}">
        <p14:creationId xmlns:p14="http://schemas.microsoft.com/office/powerpoint/2010/main" val="1157134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39D73-70F4-B0A0-E897-5CE0F5EB6F55}"/>
              </a:ext>
            </a:extLst>
          </p:cNvPr>
          <p:cNvPicPr>
            <a:picLocks noChangeAspect="1"/>
          </p:cNvPicPr>
          <p:nvPr/>
        </p:nvPicPr>
        <p:blipFill>
          <a:blip r:embed="rId2"/>
          <a:stretch>
            <a:fillRect/>
          </a:stretch>
        </p:blipFill>
        <p:spPr>
          <a:xfrm>
            <a:off x="451873" y="1449381"/>
            <a:ext cx="8262257" cy="4342642"/>
          </a:xfrm>
          <a:prstGeom prst="rect">
            <a:avLst/>
          </a:prstGeom>
        </p:spPr>
      </p:pic>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OCHA Humanitarian Data Exchange</a:t>
            </a:r>
          </a:p>
          <a:p>
            <a:r>
              <a:rPr lang="en-US" sz="3200" b="0" i="1" dirty="0"/>
              <a:t>https://</a:t>
            </a:r>
            <a:r>
              <a:rPr lang="en-US" sz="3200" b="0" i="1" dirty="0" err="1"/>
              <a:t>data.humdata.org</a:t>
            </a:r>
            <a:r>
              <a:rPr lang="en-US" sz="3200" b="0" i="1" dirty="0"/>
              <a:t>/</a:t>
            </a:r>
          </a:p>
        </p:txBody>
      </p:sp>
    </p:spTree>
    <p:extLst>
      <p:ext uri="{BB962C8B-B14F-4D97-AF65-F5344CB8AC3E}">
        <p14:creationId xmlns:p14="http://schemas.microsoft.com/office/powerpoint/2010/main" val="3904428916"/>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13552</TotalTime>
  <Words>1965</Words>
  <Application>Microsoft Macintosh PowerPoint</Application>
  <PresentationFormat>On-screen Show (4:3)</PresentationFormat>
  <Paragraphs>302</Paragraphs>
  <Slides>85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346</cp:revision>
  <cp:lastPrinted>2018-07-26T19:34:42Z</cp:lastPrinted>
  <dcterms:created xsi:type="dcterms:W3CDTF">2012-07-27T14:34:45Z</dcterms:created>
  <dcterms:modified xsi:type="dcterms:W3CDTF">2023-10-19T20:43:30Z</dcterms:modified>
</cp:coreProperties>
</file>